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303" r:id="rId2"/>
    <p:sldId id="325" r:id="rId3"/>
    <p:sldId id="333" r:id="rId4"/>
    <p:sldId id="330" r:id="rId5"/>
    <p:sldId id="332" r:id="rId6"/>
    <p:sldId id="324" r:id="rId7"/>
    <p:sldId id="328" r:id="rId8"/>
    <p:sldId id="338" r:id="rId9"/>
    <p:sldId id="326" r:id="rId10"/>
    <p:sldId id="329" r:id="rId11"/>
    <p:sldId id="339" r:id="rId12"/>
    <p:sldId id="341" r:id="rId13"/>
    <p:sldId id="316" r:id="rId14"/>
    <p:sldId id="340" r:id="rId15"/>
    <p:sldId id="336" r:id="rId16"/>
    <p:sldId id="342" r:id="rId17"/>
    <p:sldId id="343" r:id="rId18"/>
    <p:sldId id="346" r:id="rId19"/>
    <p:sldId id="347" r:id="rId20"/>
  </p:sldIdLst>
  <p:sldSz cx="10691813" cy="7559675"/>
  <p:notesSz cx="6858000" cy="9144000"/>
  <p:embeddedFontLst>
    <p:embeddedFont>
      <p:font typeface="HeliosLightC" panose="020B0604020202020204" charset="-52"/>
      <p:regular r:id="rId23"/>
      <p:italic r:id="rId24"/>
    </p:embeddedFont>
    <p:embeddedFont>
      <p:font typeface="Europe" pitchFamily="2" charset="0"/>
      <p:regular r:id="rId25"/>
      <p:bold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Segoe UI" panose="020B0502040204020203" pitchFamily="34" charset="0"/>
      <p:regular r:id="rId32"/>
      <p:bold r:id="rId33"/>
      <p:italic r:id="rId34"/>
      <p:boldItalic r:id="rId35"/>
    </p:embeddedFont>
    <p:embeddedFont>
      <p:font typeface="Segoe UI Semibold" panose="020B0702040204020203" pitchFamily="34" charset="0"/>
      <p:bold r:id="rId36"/>
      <p:boldItalic r:id="rId37"/>
    </p:embeddedFont>
    <p:embeddedFont>
      <p:font typeface="Segoe UI Black" panose="020B0A02040204020203" pitchFamily="34" charset="0"/>
      <p:bold r:id="rId38"/>
      <p:boldItalic r:id="rId39"/>
    </p:embeddedFont>
    <p:embeddedFont>
      <p:font typeface="Segoe UI Emoji" panose="020B0502040204020203" pitchFamily="34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 Chernov" initials="AC" lastIdx="1" clrIdx="0">
    <p:extLst>
      <p:ext uri="{19B8F6BF-5375-455C-9EA6-DF929625EA0E}">
        <p15:presenceInfo xmlns:p15="http://schemas.microsoft.com/office/powerpoint/2012/main" userId="Anton Chern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9C9C"/>
    <a:srgbClr val="FFD200"/>
    <a:srgbClr val="231F20"/>
    <a:srgbClr val="949494"/>
    <a:srgbClr val="FFC30D"/>
    <a:srgbClr val="FFEDAD"/>
    <a:srgbClr val="FCC400"/>
    <a:srgbClr val="1D1D1B"/>
    <a:srgbClr val="FFD201"/>
    <a:srgbClr val="E40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1" autoAdjust="0"/>
    <p:restoredTop sz="96433" autoAdjust="0"/>
  </p:normalViewPr>
  <p:slideViewPr>
    <p:cSldViewPr snapToGrid="0">
      <p:cViewPr varScale="1">
        <p:scale>
          <a:sx n="103" d="100"/>
          <a:sy n="103" d="100"/>
        </p:scale>
        <p:origin x="1638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baseline="0" dirty="0"/>
              <a:t>Количество замен клапана за 2</a:t>
            </a:r>
            <a:r>
              <a:rPr lang="en-US" sz="1200" baseline="0" dirty="0"/>
              <a:t> </a:t>
            </a:r>
            <a:r>
              <a:rPr lang="ru-RU" sz="1200" baseline="0" dirty="0"/>
              <a:t>года </a:t>
            </a:r>
            <a:endParaRPr lang="ru-RU" sz="12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384345085349057"/>
          <c:y val="0.14925466857356687"/>
          <c:w val="0.85919639440255469"/>
          <c:h val="0.546195875046775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А</c:v>
                </c:pt>
                <c:pt idx="1">
                  <c:v>Б</c:v>
                </c:pt>
                <c:pt idx="2">
                  <c:v>В</c:v>
                </c:pt>
                <c:pt idx="3">
                  <c:v>Г</c:v>
                </c:pt>
                <c:pt idx="4">
                  <c:v>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6</c:v>
                </c:pt>
                <c:pt idx="2">
                  <c:v>5</c:v>
                </c:pt>
                <c:pt idx="3">
                  <c:v>7</c:v>
                </c:pt>
                <c:pt idx="4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F2-4EDB-84C2-E543F46EBA3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2F2-4EDB-84C2-E543F46EBA3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2F2-4EDB-84C2-E543F46EBA3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2F2-4EDB-84C2-E543F46EBA3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2F2-4EDB-84C2-E543F46EBA3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2F2-4EDB-84C2-E543F46EBA3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А</c:v>
                </c:pt>
                <c:pt idx="1">
                  <c:v>Б</c:v>
                </c:pt>
                <c:pt idx="2">
                  <c:v>В</c:v>
                </c:pt>
                <c:pt idx="3">
                  <c:v>Г</c:v>
                </c:pt>
                <c:pt idx="4">
                  <c:v>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2F2-4EDB-84C2-E543F46EBA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5508096"/>
        <c:axId val="175511624"/>
      </c:barChart>
      <c:catAx>
        <c:axId val="175508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Скважины</a:t>
                </a:r>
                <a:r>
                  <a:rPr lang="ru-RU" baseline="0" dirty="0"/>
                  <a:t> кандидаты</a:t>
                </a:r>
                <a:endParaRPr lang="ru-RU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511624"/>
        <c:crosses val="autoZero"/>
        <c:auto val="1"/>
        <c:lblAlgn val="ctr"/>
        <c:lblOffset val="100"/>
        <c:noMultiLvlLbl val="0"/>
      </c:catAx>
      <c:valAx>
        <c:axId val="175511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200" dirty="0"/>
                  <a:t>Количество</a:t>
                </a:r>
                <a:r>
                  <a:rPr lang="ru-RU" sz="1200" baseline="0" dirty="0"/>
                  <a:t> отказов</a:t>
                </a:r>
                <a:endParaRPr lang="ru-RU" sz="12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50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Накопленный</a:t>
            </a:r>
            <a:r>
              <a:rPr lang="ru-RU" sz="1400" baseline="0" dirty="0"/>
              <a:t> денежный поток</a:t>
            </a:r>
            <a:endParaRPr lang="ru-RU" sz="1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При КОН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А</c:v>
                </c:pt>
                <c:pt idx="1">
                  <c:v>Б</c:v>
                </c:pt>
                <c:pt idx="2">
                  <c:v>В</c:v>
                </c:pt>
                <c:pt idx="3">
                  <c:v>Г</c:v>
                </c:pt>
                <c:pt idx="4">
                  <c:v>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85371</c:v>
                </c:pt>
                <c:pt idx="1">
                  <c:v>142285</c:v>
                </c:pt>
                <c:pt idx="2">
                  <c:v>170742</c:v>
                </c:pt>
                <c:pt idx="3">
                  <c:v>199199</c:v>
                </c:pt>
                <c:pt idx="4">
                  <c:v>199199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306-49B8-8E17-491C1ED1FB8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 КОМ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А</c:v>
                </c:pt>
                <c:pt idx="1">
                  <c:v>Б</c:v>
                </c:pt>
                <c:pt idx="2">
                  <c:v>В</c:v>
                </c:pt>
                <c:pt idx="3">
                  <c:v>Г</c:v>
                </c:pt>
                <c:pt idx="4">
                  <c:v>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41756</c:v>
                </c:pt>
                <c:pt idx="1">
                  <c:v>41756</c:v>
                </c:pt>
                <c:pt idx="2">
                  <c:v>41756</c:v>
                </c:pt>
                <c:pt idx="3">
                  <c:v>41756</c:v>
                </c:pt>
                <c:pt idx="4">
                  <c:v>41756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306-49B8-8E17-491C1ED1F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515152"/>
        <c:axId val="175512800"/>
      </c:barChart>
      <c:catAx>
        <c:axId val="175515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r"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Скважины кандидаты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r"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512800"/>
        <c:crosses val="autoZero"/>
        <c:auto val="1"/>
        <c:lblAlgn val="ctr"/>
        <c:lblOffset val="100"/>
        <c:noMultiLvlLbl val="0"/>
      </c:catAx>
      <c:valAx>
        <c:axId val="175512800"/>
        <c:scaling>
          <c:orientation val="minMax"/>
          <c:max val="2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Затраты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5515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F8922E-71AC-4285-A6C9-10D098404E6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FDDD18-DEE5-4B16-90ED-E763AEB8B765}">
      <dgm:prSet phldrT="[Текст]"/>
      <dgm:spPr>
        <a:solidFill>
          <a:srgbClr val="FFD200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808D5BA0-DAFE-46EB-9089-6997ED4745EC}" type="parTrans" cxnId="{1430D801-842A-412A-965C-1A9F9ADA7B24}">
      <dgm:prSet/>
      <dgm:spPr/>
      <dgm:t>
        <a:bodyPr/>
        <a:lstStyle/>
        <a:p>
          <a:endParaRPr lang="ru-RU"/>
        </a:p>
      </dgm:t>
    </dgm:pt>
    <dgm:pt modelId="{88C096C8-053B-4F89-B8D8-31F7194D370B}" type="sibTrans" cxnId="{1430D801-842A-412A-965C-1A9F9ADA7B24}">
      <dgm:prSet/>
      <dgm:spPr/>
      <dgm:t>
        <a:bodyPr/>
        <a:lstStyle/>
        <a:p>
          <a:endParaRPr lang="ru-RU"/>
        </a:p>
      </dgm:t>
    </dgm:pt>
    <dgm:pt modelId="{239DA4AB-D8E2-4373-A536-020460E0143D}">
      <dgm:prSet phldrT="[Текст]"/>
      <dgm:spPr>
        <a:solidFill>
          <a:srgbClr val="9C9C9C">
            <a:alpha val="90000"/>
          </a:srgbClr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Применение КОМ на высокодебитном фонде скважин</a:t>
          </a:r>
          <a:endParaRPr lang="ru-RU" dirty="0">
            <a:solidFill>
              <a:schemeClr val="bg1"/>
            </a:solidFill>
          </a:endParaRPr>
        </a:p>
      </dgm:t>
    </dgm:pt>
    <dgm:pt modelId="{9102CC95-7B82-4684-89AB-3FE120500C1B}" type="parTrans" cxnId="{7CB719FD-DC46-4D05-AEA3-0B6C467488E3}">
      <dgm:prSet/>
      <dgm:spPr/>
      <dgm:t>
        <a:bodyPr/>
        <a:lstStyle/>
        <a:p>
          <a:endParaRPr lang="ru-RU"/>
        </a:p>
      </dgm:t>
    </dgm:pt>
    <dgm:pt modelId="{E4FA5740-DCEA-4A01-88AA-61A7FF781DA3}" type="sibTrans" cxnId="{7CB719FD-DC46-4D05-AEA3-0B6C467488E3}">
      <dgm:prSet/>
      <dgm:spPr/>
      <dgm:t>
        <a:bodyPr/>
        <a:lstStyle/>
        <a:p>
          <a:endParaRPr lang="ru-RU"/>
        </a:p>
      </dgm:t>
    </dgm:pt>
    <dgm:pt modelId="{26159645-35BB-4083-820B-CD80BEC61FF9}" type="pres">
      <dgm:prSet presAssocID="{44F8922E-71AC-4285-A6C9-10D098404E6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E0E1BC7-3D56-43A9-881D-A2728366BA0F}" type="pres">
      <dgm:prSet presAssocID="{FBFDDD18-DEE5-4B16-90ED-E763AEB8B765}" presName="horFlow" presStyleCnt="0"/>
      <dgm:spPr/>
    </dgm:pt>
    <dgm:pt modelId="{F2CBE232-52B9-4143-B9D5-0ECE15A1E8A2}" type="pres">
      <dgm:prSet presAssocID="{FBFDDD18-DEE5-4B16-90ED-E763AEB8B765}" presName="bigChev" presStyleLbl="node1" presStyleIdx="0" presStyleCnt="1" custScaleX="53768" custScaleY="68891"/>
      <dgm:spPr/>
      <dgm:t>
        <a:bodyPr/>
        <a:lstStyle/>
        <a:p>
          <a:endParaRPr lang="ru-RU"/>
        </a:p>
      </dgm:t>
    </dgm:pt>
    <dgm:pt modelId="{9AAB8A70-5C6A-4430-9A01-F457DCD91FD1}" type="pres">
      <dgm:prSet presAssocID="{9102CC95-7B82-4684-89AB-3FE120500C1B}" presName="parTrans" presStyleCnt="0"/>
      <dgm:spPr/>
    </dgm:pt>
    <dgm:pt modelId="{143AE2CA-62EE-455C-89C4-8C0324A610B5}" type="pres">
      <dgm:prSet presAssocID="{239DA4AB-D8E2-4373-A536-020460E0143D}" presName="node" presStyleLbl="alignAccFollowNode1" presStyleIdx="0" presStyleCnt="1" custLinFactNeighborX="204" custLinFactNeighborY="-19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30D801-842A-412A-965C-1A9F9ADA7B24}" srcId="{44F8922E-71AC-4285-A6C9-10D098404E69}" destId="{FBFDDD18-DEE5-4B16-90ED-E763AEB8B765}" srcOrd="0" destOrd="0" parTransId="{808D5BA0-DAFE-46EB-9089-6997ED4745EC}" sibTransId="{88C096C8-053B-4F89-B8D8-31F7194D370B}"/>
    <dgm:cxn modelId="{7CB719FD-DC46-4D05-AEA3-0B6C467488E3}" srcId="{FBFDDD18-DEE5-4B16-90ED-E763AEB8B765}" destId="{239DA4AB-D8E2-4373-A536-020460E0143D}" srcOrd="0" destOrd="0" parTransId="{9102CC95-7B82-4684-89AB-3FE120500C1B}" sibTransId="{E4FA5740-DCEA-4A01-88AA-61A7FF781DA3}"/>
    <dgm:cxn modelId="{483EEDC5-5DBD-45FB-9A65-83A44D76EC3D}" type="presOf" srcId="{239DA4AB-D8E2-4373-A536-020460E0143D}" destId="{143AE2CA-62EE-455C-89C4-8C0324A610B5}" srcOrd="0" destOrd="0" presId="urn:microsoft.com/office/officeart/2005/8/layout/lProcess3"/>
    <dgm:cxn modelId="{47205A8C-9A32-4F6A-BCE2-71DB99B11449}" type="presOf" srcId="{44F8922E-71AC-4285-A6C9-10D098404E69}" destId="{26159645-35BB-4083-820B-CD80BEC61FF9}" srcOrd="0" destOrd="0" presId="urn:microsoft.com/office/officeart/2005/8/layout/lProcess3"/>
    <dgm:cxn modelId="{2E850DC3-3967-433A-97D5-032952AAF3FA}" type="presOf" srcId="{FBFDDD18-DEE5-4B16-90ED-E763AEB8B765}" destId="{F2CBE232-52B9-4143-B9D5-0ECE15A1E8A2}" srcOrd="0" destOrd="0" presId="urn:microsoft.com/office/officeart/2005/8/layout/lProcess3"/>
    <dgm:cxn modelId="{C3AE6C24-FB8B-4B94-930B-C4CD8F7281D8}" type="presParOf" srcId="{26159645-35BB-4083-820B-CD80BEC61FF9}" destId="{2E0E1BC7-3D56-43A9-881D-A2728366BA0F}" srcOrd="0" destOrd="0" presId="urn:microsoft.com/office/officeart/2005/8/layout/lProcess3"/>
    <dgm:cxn modelId="{2AC536F0-397D-4D58-ADE8-B886AA3B12EB}" type="presParOf" srcId="{2E0E1BC7-3D56-43A9-881D-A2728366BA0F}" destId="{F2CBE232-52B9-4143-B9D5-0ECE15A1E8A2}" srcOrd="0" destOrd="0" presId="urn:microsoft.com/office/officeart/2005/8/layout/lProcess3"/>
    <dgm:cxn modelId="{51D95C8C-97E4-4493-A657-1522AF258B84}" type="presParOf" srcId="{2E0E1BC7-3D56-43A9-881D-A2728366BA0F}" destId="{9AAB8A70-5C6A-4430-9A01-F457DCD91FD1}" srcOrd="1" destOrd="0" presId="urn:microsoft.com/office/officeart/2005/8/layout/lProcess3"/>
    <dgm:cxn modelId="{EE0F6E34-AA30-4AA6-9998-09B4EE80DA49}" type="presParOf" srcId="{2E0E1BC7-3D56-43A9-881D-A2728366BA0F}" destId="{143AE2CA-62EE-455C-89C4-8C0324A610B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F8922E-71AC-4285-A6C9-10D098404E6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FDDD18-DEE5-4B16-90ED-E763AEB8B765}">
      <dgm:prSet phldrT="[Текст]"/>
      <dgm:spPr>
        <a:solidFill>
          <a:srgbClr val="FFD20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808D5BA0-DAFE-46EB-9089-6997ED4745EC}" type="parTrans" cxnId="{1430D801-842A-412A-965C-1A9F9ADA7B24}">
      <dgm:prSet/>
      <dgm:spPr/>
      <dgm:t>
        <a:bodyPr/>
        <a:lstStyle/>
        <a:p>
          <a:endParaRPr lang="ru-RU"/>
        </a:p>
      </dgm:t>
    </dgm:pt>
    <dgm:pt modelId="{88C096C8-053B-4F89-B8D8-31F7194D370B}" type="sibTrans" cxnId="{1430D801-842A-412A-965C-1A9F9ADA7B24}">
      <dgm:prSet/>
      <dgm:spPr/>
      <dgm:t>
        <a:bodyPr/>
        <a:lstStyle/>
        <a:p>
          <a:endParaRPr lang="ru-RU"/>
        </a:p>
      </dgm:t>
    </dgm:pt>
    <dgm:pt modelId="{239DA4AB-D8E2-4373-A536-020460E0143D}">
      <dgm:prSet phldrT="[Текст]"/>
      <dgm:spPr>
        <a:solidFill>
          <a:srgbClr val="9C9C9C">
            <a:alpha val="90000"/>
          </a:srgbClr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Применение КОМ на фонде скважин осложненных </a:t>
          </a:r>
          <a:r>
            <a:rPr lang="ru-RU" dirty="0" err="1" smtClean="0">
              <a:solidFill>
                <a:schemeClr val="bg1"/>
              </a:solidFill>
            </a:rPr>
            <a:t>гидратообразованием</a:t>
          </a:r>
          <a:endParaRPr lang="ru-RU" dirty="0">
            <a:solidFill>
              <a:schemeClr val="bg1"/>
            </a:solidFill>
          </a:endParaRPr>
        </a:p>
      </dgm:t>
    </dgm:pt>
    <dgm:pt modelId="{9102CC95-7B82-4684-89AB-3FE120500C1B}" type="parTrans" cxnId="{7CB719FD-DC46-4D05-AEA3-0B6C467488E3}">
      <dgm:prSet/>
      <dgm:spPr/>
      <dgm:t>
        <a:bodyPr/>
        <a:lstStyle/>
        <a:p>
          <a:endParaRPr lang="ru-RU"/>
        </a:p>
      </dgm:t>
    </dgm:pt>
    <dgm:pt modelId="{E4FA5740-DCEA-4A01-88AA-61A7FF781DA3}" type="sibTrans" cxnId="{7CB719FD-DC46-4D05-AEA3-0B6C467488E3}">
      <dgm:prSet/>
      <dgm:spPr/>
      <dgm:t>
        <a:bodyPr/>
        <a:lstStyle/>
        <a:p>
          <a:endParaRPr lang="ru-RU"/>
        </a:p>
      </dgm:t>
    </dgm:pt>
    <dgm:pt modelId="{26159645-35BB-4083-820B-CD80BEC61FF9}" type="pres">
      <dgm:prSet presAssocID="{44F8922E-71AC-4285-A6C9-10D098404E6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E0E1BC7-3D56-43A9-881D-A2728366BA0F}" type="pres">
      <dgm:prSet presAssocID="{FBFDDD18-DEE5-4B16-90ED-E763AEB8B765}" presName="horFlow" presStyleCnt="0"/>
      <dgm:spPr/>
    </dgm:pt>
    <dgm:pt modelId="{F2CBE232-52B9-4143-B9D5-0ECE15A1E8A2}" type="pres">
      <dgm:prSet presAssocID="{FBFDDD18-DEE5-4B16-90ED-E763AEB8B765}" presName="bigChev" presStyleLbl="node1" presStyleIdx="0" presStyleCnt="1" custScaleX="53768" custScaleY="68891"/>
      <dgm:spPr/>
      <dgm:t>
        <a:bodyPr/>
        <a:lstStyle/>
        <a:p>
          <a:endParaRPr lang="ru-RU"/>
        </a:p>
      </dgm:t>
    </dgm:pt>
    <dgm:pt modelId="{9AAB8A70-5C6A-4430-9A01-F457DCD91FD1}" type="pres">
      <dgm:prSet presAssocID="{9102CC95-7B82-4684-89AB-3FE120500C1B}" presName="parTrans" presStyleCnt="0"/>
      <dgm:spPr/>
    </dgm:pt>
    <dgm:pt modelId="{143AE2CA-62EE-455C-89C4-8C0324A610B5}" type="pres">
      <dgm:prSet presAssocID="{239DA4AB-D8E2-4373-A536-020460E0143D}" presName="node" presStyleLbl="alignAccFollowNode1" presStyleIdx="0" presStyleCnt="1" custScaleX="11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EF200A-FDAB-47EB-9860-89243D6B9064}" type="presOf" srcId="{44F8922E-71AC-4285-A6C9-10D098404E69}" destId="{26159645-35BB-4083-820B-CD80BEC61FF9}" srcOrd="0" destOrd="0" presId="urn:microsoft.com/office/officeart/2005/8/layout/lProcess3"/>
    <dgm:cxn modelId="{1430D801-842A-412A-965C-1A9F9ADA7B24}" srcId="{44F8922E-71AC-4285-A6C9-10D098404E69}" destId="{FBFDDD18-DEE5-4B16-90ED-E763AEB8B765}" srcOrd="0" destOrd="0" parTransId="{808D5BA0-DAFE-46EB-9089-6997ED4745EC}" sibTransId="{88C096C8-053B-4F89-B8D8-31F7194D370B}"/>
    <dgm:cxn modelId="{11CEF1B1-72DF-4F19-A1F6-EDC57BA938BA}" type="presOf" srcId="{FBFDDD18-DEE5-4B16-90ED-E763AEB8B765}" destId="{F2CBE232-52B9-4143-B9D5-0ECE15A1E8A2}" srcOrd="0" destOrd="0" presId="urn:microsoft.com/office/officeart/2005/8/layout/lProcess3"/>
    <dgm:cxn modelId="{7CB719FD-DC46-4D05-AEA3-0B6C467488E3}" srcId="{FBFDDD18-DEE5-4B16-90ED-E763AEB8B765}" destId="{239DA4AB-D8E2-4373-A536-020460E0143D}" srcOrd="0" destOrd="0" parTransId="{9102CC95-7B82-4684-89AB-3FE120500C1B}" sibTransId="{E4FA5740-DCEA-4A01-88AA-61A7FF781DA3}"/>
    <dgm:cxn modelId="{A36DF6F8-CD0A-4100-928D-6F77D3965655}" type="presOf" srcId="{239DA4AB-D8E2-4373-A536-020460E0143D}" destId="{143AE2CA-62EE-455C-89C4-8C0324A610B5}" srcOrd="0" destOrd="0" presId="urn:microsoft.com/office/officeart/2005/8/layout/lProcess3"/>
    <dgm:cxn modelId="{D9EB1E89-4FE3-4F70-B46C-BE1199FAB7C9}" type="presParOf" srcId="{26159645-35BB-4083-820B-CD80BEC61FF9}" destId="{2E0E1BC7-3D56-43A9-881D-A2728366BA0F}" srcOrd="0" destOrd="0" presId="urn:microsoft.com/office/officeart/2005/8/layout/lProcess3"/>
    <dgm:cxn modelId="{1006FDE9-8A66-4CC5-8030-7AEFC1DE74F3}" type="presParOf" srcId="{2E0E1BC7-3D56-43A9-881D-A2728366BA0F}" destId="{F2CBE232-52B9-4143-B9D5-0ECE15A1E8A2}" srcOrd="0" destOrd="0" presId="urn:microsoft.com/office/officeart/2005/8/layout/lProcess3"/>
    <dgm:cxn modelId="{923F2468-553E-4941-B5BD-434573C94C9B}" type="presParOf" srcId="{2E0E1BC7-3D56-43A9-881D-A2728366BA0F}" destId="{9AAB8A70-5C6A-4430-9A01-F457DCD91FD1}" srcOrd="1" destOrd="0" presId="urn:microsoft.com/office/officeart/2005/8/layout/lProcess3"/>
    <dgm:cxn modelId="{12D9A365-2565-400B-9D5A-D9D88B0F600A}" type="presParOf" srcId="{2E0E1BC7-3D56-43A9-881D-A2728366BA0F}" destId="{143AE2CA-62EE-455C-89C4-8C0324A610B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4F8922E-71AC-4285-A6C9-10D098404E69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FDDD18-DEE5-4B16-90ED-E763AEB8B765}">
      <dgm:prSet phldrT="[Текст]"/>
      <dgm:spPr>
        <a:solidFill>
          <a:srgbClr val="FFD20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808D5BA0-DAFE-46EB-9089-6997ED4745EC}" type="parTrans" cxnId="{1430D801-842A-412A-965C-1A9F9ADA7B24}">
      <dgm:prSet/>
      <dgm:spPr/>
      <dgm:t>
        <a:bodyPr/>
        <a:lstStyle/>
        <a:p>
          <a:endParaRPr lang="ru-RU"/>
        </a:p>
      </dgm:t>
    </dgm:pt>
    <dgm:pt modelId="{88C096C8-053B-4F89-B8D8-31F7194D370B}" type="sibTrans" cxnId="{1430D801-842A-412A-965C-1A9F9ADA7B24}">
      <dgm:prSet/>
      <dgm:spPr/>
      <dgm:t>
        <a:bodyPr/>
        <a:lstStyle/>
        <a:p>
          <a:endParaRPr lang="ru-RU"/>
        </a:p>
      </dgm:t>
    </dgm:pt>
    <dgm:pt modelId="{239DA4AB-D8E2-4373-A536-020460E0143D}">
      <dgm:prSet phldrT="[Текст]" custT="1"/>
      <dgm:spPr>
        <a:solidFill>
          <a:srgbClr val="9C9C9C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Применение КОМ на скважинах осложненных АСПО</a:t>
          </a:r>
          <a:endParaRPr lang="ru-RU" sz="2400" dirty="0">
            <a:solidFill>
              <a:schemeClr val="bg1"/>
            </a:solidFill>
          </a:endParaRPr>
        </a:p>
      </dgm:t>
    </dgm:pt>
    <dgm:pt modelId="{9102CC95-7B82-4684-89AB-3FE120500C1B}" type="parTrans" cxnId="{7CB719FD-DC46-4D05-AEA3-0B6C467488E3}">
      <dgm:prSet/>
      <dgm:spPr/>
      <dgm:t>
        <a:bodyPr/>
        <a:lstStyle/>
        <a:p>
          <a:endParaRPr lang="ru-RU"/>
        </a:p>
      </dgm:t>
    </dgm:pt>
    <dgm:pt modelId="{E4FA5740-DCEA-4A01-88AA-61A7FF781DA3}" type="sibTrans" cxnId="{7CB719FD-DC46-4D05-AEA3-0B6C467488E3}">
      <dgm:prSet/>
      <dgm:spPr/>
      <dgm:t>
        <a:bodyPr/>
        <a:lstStyle/>
        <a:p>
          <a:endParaRPr lang="ru-RU"/>
        </a:p>
      </dgm:t>
    </dgm:pt>
    <dgm:pt modelId="{26159645-35BB-4083-820B-CD80BEC61FF9}" type="pres">
      <dgm:prSet presAssocID="{44F8922E-71AC-4285-A6C9-10D098404E6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E0E1BC7-3D56-43A9-881D-A2728366BA0F}" type="pres">
      <dgm:prSet presAssocID="{FBFDDD18-DEE5-4B16-90ED-E763AEB8B765}" presName="horFlow" presStyleCnt="0"/>
      <dgm:spPr/>
    </dgm:pt>
    <dgm:pt modelId="{F2CBE232-52B9-4143-B9D5-0ECE15A1E8A2}" type="pres">
      <dgm:prSet presAssocID="{FBFDDD18-DEE5-4B16-90ED-E763AEB8B765}" presName="bigChev" presStyleLbl="node1" presStyleIdx="0" presStyleCnt="1" custScaleX="53768" custScaleY="68891"/>
      <dgm:spPr/>
      <dgm:t>
        <a:bodyPr/>
        <a:lstStyle/>
        <a:p>
          <a:endParaRPr lang="ru-RU"/>
        </a:p>
      </dgm:t>
    </dgm:pt>
    <dgm:pt modelId="{9AAB8A70-5C6A-4430-9A01-F457DCD91FD1}" type="pres">
      <dgm:prSet presAssocID="{9102CC95-7B82-4684-89AB-3FE120500C1B}" presName="parTrans" presStyleCnt="0"/>
      <dgm:spPr/>
    </dgm:pt>
    <dgm:pt modelId="{143AE2CA-62EE-455C-89C4-8C0324A610B5}" type="pres">
      <dgm:prSet presAssocID="{239DA4AB-D8E2-4373-A536-020460E0143D}" presName="node" presStyleLbl="alignAccFollowNode1" presStyleIdx="0" presStyleCnt="1" custScaleX="110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30D801-842A-412A-965C-1A9F9ADA7B24}" srcId="{44F8922E-71AC-4285-A6C9-10D098404E69}" destId="{FBFDDD18-DEE5-4B16-90ED-E763AEB8B765}" srcOrd="0" destOrd="0" parTransId="{808D5BA0-DAFE-46EB-9089-6997ED4745EC}" sibTransId="{88C096C8-053B-4F89-B8D8-31F7194D370B}"/>
    <dgm:cxn modelId="{EFF3AC2C-4605-4529-A684-88AABE12B18E}" type="presOf" srcId="{FBFDDD18-DEE5-4B16-90ED-E763AEB8B765}" destId="{F2CBE232-52B9-4143-B9D5-0ECE15A1E8A2}" srcOrd="0" destOrd="0" presId="urn:microsoft.com/office/officeart/2005/8/layout/lProcess3"/>
    <dgm:cxn modelId="{7CB719FD-DC46-4D05-AEA3-0B6C467488E3}" srcId="{FBFDDD18-DEE5-4B16-90ED-E763AEB8B765}" destId="{239DA4AB-D8E2-4373-A536-020460E0143D}" srcOrd="0" destOrd="0" parTransId="{9102CC95-7B82-4684-89AB-3FE120500C1B}" sibTransId="{E4FA5740-DCEA-4A01-88AA-61A7FF781DA3}"/>
    <dgm:cxn modelId="{29F854F3-C5A2-4C0A-9B8C-B33CEBEC2D14}" type="presOf" srcId="{44F8922E-71AC-4285-A6C9-10D098404E69}" destId="{26159645-35BB-4083-820B-CD80BEC61FF9}" srcOrd="0" destOrd="0" presId="urn:microsoft.com/office/officeart/2005/8/layout/lProcess3"/>
    <dgm:cxn modelId="{C02FCA25-801A-4462-A6CE-A23ED8FB0CE1}" type="presOf" srcId="{239DA4AB-D8E2-4373-A536-020460E0143D}" destId="{143AE2CA-62EE-455C-89C4-8C0324A610B5}" srcOrd="0" destOrd="0" presId="urn:microsoft.com/office/officeart/2005/8/layout/lProcess3"/>
    <dgm:cxn modelId="{2D5D9AA4-8909-426F-BEAC-D714FC9152A4}" type="presParOf" srcId="{26159645-35BB-4083-820B-CD80BEC61FF9}" destId="{2E0E1BC7-3D56-43A9-881D-A2728366BA0F}" srcOrd="0" destOrd="0" presId="urn:microsoft.com/office/officeart/2005/8/layout/lProcess3"/>
    <dgm:cxn modelId="{B519B1ED-E4FC-4EBE-80E2-FCD3F4B74BFE}" type="presParOf" srcId="{2E0E1BC7-3D56-43A9-881D-A2728366BA0F}" destId="{F2CBE232-52B9-4143-B9D5-0ECE15A1E8A2}" srcOrd="0" destOrd="0" presId="urn:microsoft.com/office/officeart/2005/8/layout/lProcess3"/>
    <dgm:cxn modelId="{4E450A34-F498-4503-9187-AEA1858A3E5A}" type="presParOf" srcId="{2E0E1BC7-3D56-43A9-881D-A2728366BA0F}" destId="{9AAB8A70-5C6A-4430-9A01-F457DCD91FD1}" srcOrd="1" destOrd="0" presId="urn:microsoft.com/office/officeart/2005/8/layout/lProcess3"/>
    <dgm:cxn modelId="{72A5EA24-7BCC-467C-9C4F-FEBD7D24F8F9}" type="presParOf" srcId="{2E0E1BC7-3D56-43A9-881D-A2728366BA0F}" destId="{143AE2CA-62EE-455C-89C4-8C0324A610B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BE232-52B9-4143-B9D5-0ECE15A1E8A2}">
      <dsp:nvSpPr>
        <dsp:cNvPr id="0" name=""/>
        <dsp:cNvSpPr/>
      </dsp:nvSpPr>
      <dsp:spPr>
        <a:xfrm>
          <a:off x="1685" y="423130"/>
          <a:ext cx="3416537" cy="1750994"/>
        </a:xfrm>
        <a:prstGeom prst="chevron">
          <a:avLst/>
        </a:prstGeom>
        <a:solidFill>
          <a:srgbClr val="FFD2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1</a:t>
          </a:r>
          <a:endParaRPr lang="ru-RU" sz="6500" kern="1200" dirty="0"/>
        </a:p>
      </dsp:txBody>
      <dsp:txXfrm>
        <a:off x="877182" y="423130"/>
        <a:ext cx="1665543" cy="1750994"/>
      </dsp:txXfrm>
    </dsp:sp>
    <dsp:sp modelId="{143AE2CA-62EE-455C-89C4-8C0324A610B5}">
      <dsp:nvSpPr>
        <dsp:cNvPr id="0" name=""/>
        <dsp:cNvSpPr/>
      </dsp:nvSpPr>
      <dsp:spPr>
        <a:xfrm>
          <a:off x="2593858" y="203112"/>
          <a:ext cx="5274003" cy="2109601"/>
        </a:xfrm>
        <a:prstGeom prst="chevron">
          <a:avLst/>
        </a:prstGeom>
        <a:solidFill>
          <a:srgbClr val="9C9C9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solidFill>
                <a:schemeClr val="bg1"/>
              </a:solidFill>
            </a:rPr>
            <a:t>Применение КОМ на высокодебитном фонде скважин</a:t>
          </a:r>
          <a:endParaRPr lang="ru-RU" sz="3100" kern="1200" dirty="0">
            <a:solidFill>
              <a:schemeClr val="bg1"/>
            </a:solidFill>
          </a:endParaRPr>
        </a:p>
      </dsp:txBody>
      <dsp:txXfrm>
        <a:off x="3648659" y="203112"/>
        <a:ext cx="3164402" cy="21096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BE232-52B9-4143-B9D5-0ECE15A1E8A2}">
      <dsp:nvSpPr>
        <dsp:cNvPr id="0" name=""/>
        <dsp:cNvSpPr/>
      </dsp:nvSpPr>
      <dsp:spPr>
        <a:xfrm>
          <a:off x="2432" y="560647"/>
          <a:ext cx="2879891" cy="1475960"/>
        </a:xfrm>
        <a:prstGeom prst="chevron">
          <a:avLst/>
        </a:prstGeom>
        <a:solidFill>
          <a:srgbClr val="FFD2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2</a:t>
          </a:r>
          <a:endParaRPr lang="ru-RU" sz="6500" kern="1200" dirty="0"/>
        </a:p>
      </dsp:txBody>
      <dsp:txXfrm>
        <a:off x="740412" y="560647"/>
        <a:ext cx="1403931" cy="1475960"/>
      </dsp:txXfrm>
    </dsp:sp>
    <dsp:sp modelId="{143AE2CA-62EE-455C-89C4-8C0324A610B5}">
      <dsp:nvSpPr>
        <dsp:cNvPr id="0" name=""/>
        <dsp:cNvSpPr/>
      </dsp:nvSpPr>
      <dsp:spPr>
        <a:xfrm>
          <a:off x="2186024" y="409508"/>
          <a:ext cx="4906874" cy="1778239"/>
        </a:xfrm>
        <a:prstGeom prst="chevron">
          <a:avLst/>
        </a:prstGeom>
        <a:solidFill>
          <a:srgbClr val="9C9C9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chemeClr val="bg1"/>
              </a:solidFill>
            </a:rPr>
            <a:t>Применение КОМ на фонде скважин осложненных </a:t>
          </a:r>
          <a:r>
            <a:rPr lang="ru-RU" sz="2300" kern="1200" dirty="0" err="1" smtClean="0">
              <a:solidFill>
                <a:schemeClr val="bg1"/>
              </a:solidFill>
            </a:rPr>
            <a:t>гидратообразованием</a:t>
          </a:r>
          <a:endParaRPr lang="ru-RU" sz="2300" kern="1200" dirty="0">
            <a:solidFill>
              <a:schemeClr val="bg1"/>
            </a:solidFill>
          </a:endParaRPr>
        </a:p>
      </dsp:txBody>
      <dsp:txXfrm>
        <a:off x="3075144" y="409508"/>
        <a:ext cx="3128635" cy="17782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BE232-52B9-4143-B9D5-0ECE15A1E8A2}">
      <dsp:nvSpPr>
        <dsp:cNvPr id="0" name=""/>
        <dsp:cNvSpPr/>
      </dsp:nvSpPr>
      <dsp:spPr>
        <a:xfrm>
          <a:off x="2432" y="560647"/>
          <a:ext cx="2879891" cy="1475960"/>
        </a:xfrm>
        <a:prstGeom prst="chevron">
          <a:avLst/>
        </a:prstGeom>
        <a:solidFill>
          <a:srgbClr val="FFD2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3</a:t>
          </a:r>
          <a:endParaRPr lang="ru-RU" sz="6500" kern="1200" dirty="0"/>
        </a:p>
      </dsp:txBody>
      <dsp:txXfrm>
        <a:off x="740412" y="560647"/>
        <a:ext cx="1403931" cy="1475960"/>
      </dsp:txXfrm>
    </dsp:sp>
    <dsp:sp modelId="{143AE2CA-62EE-455C-89C4-8C0324A610B5}">
      <dsp:nvSpPr>
        <dsp:cNvPr id="0" name=""/>
        <dsp:cNvSpPr/>
      </dsp:nvSpPr>
      <dsp:spPr>
        <a:xfrm>
          <a:off x="2186024" y="409508"/>
          <a:ext cx="4906874" cy="1778239"/>
        </a:xfrm>
        <a:prstGeom prst="chevron">
          <a:avLst/>
        </a:prstGeom>
        <a:solidFill>
          <a:srgbClr val="9C9C9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Применение КОМ на скважинах осложненных АСПО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3075144" y="409508"/>
        <a:ext cx="3128635" cy="17782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187A7-14B3-4280-B6EF-B7D972383A77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EDECE-4F40-4EAE-8B26-04D337601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9899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7AAAA-7FF5-4025-897B-3AD8F1108C0D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ACA3B-F0A5-4A77-9684-42C8B7973A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2393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ACA3B-F0A5-4A77-9684-42C8B7973A5C}" type="slidenum">
              <a:rPr lang="ru-RU" smtClean="0"/>
              <a:t>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051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ACA3B-F0A5-4A77-9684-42C8B7973A5C}" type="slidenum">
              <a:rPr lang="ru-RU" smtClean="0"/>
              <a:t>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438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803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331" y="937911"/>
            <a:ext cx="9088041" cy="197363"/>
          </a:xfrm>
        </p:spPr>
        <p:txBody>
          <a:bodyPr lIns="0" tIns="0" rIns="0" bIns="0" anchor="t" anchorCtr="0"/>
          <a:lstStyle>
            <a:lvl1pPr algn="l">
              <a:defRPr sz="2100">
                <a:latin typeface="HeliosLightC" panose="00000500000000000000" pitchFamily="50" charset="0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806" y="1545916"/>
            <a:ext cx="8018860" cy="140010"/>
          </a:xfrm>
        </p:spPr>
        <p:txBody>
          <a:bodyPr lIns="0" tIns="0" rIns="0" bIns="0"/>
          <a:lstStyle>
            <a:lvl1pPr marL="0" indent="0" algn="l">
              <a:buNone/>
              <a:defRPr sz="1200">
                <a:latin typeface="HeliosLightC" panose="00000500000000000000" pitchFamily="50" charset="0"/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354807" y="2010826"/>
            <a:ext cx="7044476" cy="4357384"/>
          </a:xfrm>
        </p:spPr>
        <p:txBody>
          <a:bodyPr anchor="t" anchorCtr="0"/>
          <a:lstStyle>
            <a:lvl1pPr marL="0" indent="0">
              <a:spcBef>
                <a:spcPct val="0"/>
              </a:spcBef>
              <a:buNone/>
              <a:defRPr sz="1000" b="0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4"/>
          </p:nvPr>
        </p:nvSpPr>
        <p:spPr>
          <a:xfrm>
            <a:off x="364331" y="317806"/>
            <a:ext cx="10072440" cy="176926"/>
          </a:xfrm>
        </p:spPr>
        <p:txBody>
          <a:bodyPr anchor="t" anchorCtr="0"/>
          <a:lstStyle>
            <a:lvl1pPr marL="0" indent="0">
              <a:buNone/>
              <a:defRPr sz="1000" b="0">
                <a:latin typeface="HeliosC" panose="00000500000000000000" pitchFamily="50" charset="0"/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5"/>
          </p:nvPr>
        </p:nvSpPr>
        <p:spPr>
          <a:xfrm>
            <a:off x="354806" y="513704"/>
            <a:ext cx="10081965" cy="177094"/>
          </a:xfrm>
        </p:spPr>
        <p:txBody>
          <a:bodyPr anchor="t" anchorCtr="0"/>
          <a:lstStyle>
            <a:lvl1pPr marL="0" indent="0">
              <a:buNone/>
              <a:defRPr sz="1000" b="0">
                <a:latin typeface="HeliosC" panose="00000500000000000000" pitchFamily="50" charset="0"/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354806" y="298755"/>
            <a:ext cx="9956006" cy="0"/>
          </a:xfrm>
          <a:prstGeom prst="line">
            <a:avLst/>
          </a:prstGeom>
          <a:ln w="9525" cap="rnd">
            <a:solidFill>
              <a:srgbClr val="1D1D1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373857" y="494654"/>
            <a:ext cx="9956006" cy="0"/>
          </a:xfrm>
          <a:prstGeom prst="line">
            <a:avLst/>
          </a:prstGeom>
          <a:ln w="9525" cap="rnd">
            <a:solidFill>
              <a:srgbClr val="1D1D1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Номер слайда 8"/>
          <p:cNvSpPr txBox="1"/>
          <p:nvPr userDrawn="1"/>
        </p:nvSpPr>
        <p:spPr>
          <a:xfrm>
            <a:off x="471274" y="6863854"/>
            <a:ext cx="403225" cy="996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9C9C9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CE4859-80D8-4D03-9B0F-239ABA78CDE3}" type="slidenum">
              <a:rPr lang="ru-RU" smtClean="0"/>
              <a:t>‹#›</a:t>
            </a:fld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25" y="6838999"/>
            <a:ext cx="158496" cy="14935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51" y="6838999"/>
            <a:ext cx="158496" cy="149352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/>
          <p:nvPr userDrawn="1"/>
        </p:nvCxnSpPr>
        <p:spPr>
          <a:xfrm>
            <a:off x="364331" y="7062788"/>
            <a:ext cx="2714625" cy="0"/>
          </a:xfrm>
          <a:prstGeom prst="line">
            <a:avLst/>
          </a:prstGeom>
          <a:ln w="9525" cap="rnd">
            <a:solidFill>
              <a:srgbClr val="1D1D1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63140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Номер слайда 8"/>
          <p:cNvSpPr txBox="1"/>
          <p:nvPr userDrawn="1"/>
        </p:nvSpPr>
        <p:spPr>
          <a:xfrm>
            <a:off x="471600" y="6865200"/>
            <a:ext cx="403225" cy="996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9C9C9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DCE4859-80D8-4D03-9B0F-239ABA78CDE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25" y="6838999"/>
            <a:ext cx="158496" cy="149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51" y="6838999"/>
            <a:ext cx="158496" cy="14935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>
            <a:off x="364331" y="7062788"/>
            <a:ext cx="2714625" cy="0"/>
          </a:xfrm>
          <a:prstGeom prst="line">
            <a:avLst/>
          </a:prstGeom>
          <a:ln w="9525" cap="rnd">
            <a:solidFill>
              <a:srgbClr val="1D1D1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1476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8793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sn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BD1E7D1-533E-4378-BE09-2936213F9D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6605" y="405983"/>
            <a:ext cx="887422" cy="3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96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80808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1"/>
          </p:nvPr>
        </p:nvSpPr>
        <p:spPr>
          <a:xfrm>
            <a:off x="10262413" y="7256486"/>
            <a:ext cx="420984" cy="28731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1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4"/>
          </p:nvPr>
        </p:nvSpPr>
        <p:spPr>
          <a:xfrm>
            <a:off x="471600" y="6865200"/>
            <a:ext cx="403225" cy="9964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>
                <a:solidFill>
                  <a:srgbClr val="9C9C9C"/>
                </a:solidFill>
              </a:defRPr>
            </a:lvl1pPr>
          </a:lstStyle>
          <a:p>
            <a:fld id="{EDCE4859-80D8-4D03-9B0F-239ABA78CDE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3600" y="939600"/>
            <a:ext cx="9221689" cy="5633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600" y="2012414"/>
            <a:ext cx="9221689" cy="4796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5617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8" r:id="rId2"/>
    <p:sldLayoutId id="2147483683" r:id="rId3"/>
    <p:sldLayoutId id="2147483684" r:id="rId4"/>
    <p:sldLayoutId id="2147483685" r:id="rId5"/>
  </p:sldLayoutIdLst>
  <p:transition/>
  <p:hf hd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-108000" algn="l" defTabSz="1007943" rtl="0" eaLnBrk="1" latinLnBrk="0" hangingPunct="1">
        <a:lnSpc>
          <a:spcPct val="100000"/>
        </a:lnSpc>
        <a:spcBef>
          <a:spcPts val="1102"/>
        </a:spcBef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108000" algn="l" defTabSz="1007943" rtl="0" eaLnBrk="1" latinLnBrk="0" hangingPunct="1">
        <a:lnSpc>
          <a:spcPct val="100000"/>
        </a:lnSpc>
        <a:spcBef>
          <a:spcPts val="551"/>
        </a:spcBef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108000" algn="l" defTabSz="1007943" rtl="0" eaLnBrk="1" latinLnBrk="0" hangingPunct="1">
        <a:lnSpc>
          <a:spcPct val="100000"/>
        </a:lnSpc>
        <a:spcBef>
          <a:spcPts val="551"/>
        </a:spcBef>
        <a:buFont typeface="Wingdings" panose="05000000000000000000" pitchFamily="2" charset="2"/>
        <a:buChar char="§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108000" algn="l" defTabSz="1007943" rtl="0" eaLnBrk="1" latinLnBrk="0" hangingPunct="1">
        <a:lnSpc>
          <a:spcPct val="100000"/>
        </a:lnSpc>
        <a:spcBef>
          <a:spcPts val="551"/>
        </a:spcBef>
        <a:buFont typeface="Wingdings" panose="05000000000000000000" pitchFamily="2" charset="2"/>
        <a:buChar char="§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108000" algn="l" defTabSz="1007943" rtl="0" eaLnBrk="1" latinLnBrk="0" hangingPunct="1">
        <a:lnSpc>
          <a:spcPct val="100000"/>
        </a:lnSpc>
        <a:spcBef>
          <a:spcPts val="551"/>
        </a:spcBef>
        <a:buFont typeface="Wingdings" panose="05000000000000000000" pitchFamily="2" charset="2"/>
        <a:buChar char="§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461ED3A-BBF0-A865-49A7-02BA15DC2142}"/>
              </a:ext>
            </a:extLst>
          </p:cNvPr>
          <p:cNvSpPr/>
          <p:nvPr/>
        </p:nvSpPr>
        <p:spPr>
          <a:xfrm>
            <a:off x="-25557" y="772765"/>
            <a:ext cx="10691813" cy="6014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EADAEB2-ED73-EB14-E389-D7475D4A37D0}"/>
              </a:ext>
            </a:extLst>
          </p:cNvPr>
          <p:cNvSpPr txBox="1"/>
          <p:nvPr/>
        </p:nvSpPr>
        <p:spPr>
          <a:xfrm>
            <a:off x="332811" y="6786910"/>
            <a:ext cx="5347269" cy="335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79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2025 год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333" y="1049541"/>
            <a:ext cx="58253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ts val="1754"/>
              </a:lnSpc>
              <a:defRPr/>
            </a:pPr>
            <a:r>
              <a:rPr lang="ru-RU" b="1" dirty="0" smtClean="0">
                <a:solidFill>
                  <a:schemeClr val="bg1"/>
                </a:solidFill>
                <a:latin typeface="Segoe UI Semibold" panose="020B0502040204020203" pitchFamily="34" charset="0"/>
                <a:ea typeface="Segoe UI Black" panose="020B0A02040204020203" pitchFamily="34" charset="0"/>
                <a:cs typeface="Segoe UI Semibold" panose="020B0502040204020203" pitchFamily="34" charset="0"/>
              </a:rPr>
              <a:t>Клапан обратный модернизированный - РПМ-1_03</a:t>
            </a:r>
            <a:endParaRPr lang="ru-RU" b="1" dirty="0">
              <a:solidFill>
                <a:schemeClr val="bg1"/>
              </a:solidFill>
              <a:latin typeface="Segoe UI Semibold" panose="020B0502040204020203" pitchFamily="34" charset="0"/>
              <a:ea typeface="Segoe UI Black" panose="020B0A02040204020203" pitchFamily="34" charset="0"/>
              <a:cs typeface="Segoe UI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80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7">
            <a:extLst>
              <a:ext uri="{FF2B5EF4-FFF2-40B4-BE49-F238E27FC236}">
                <a16:creationId xmlns="" xmlns:a16="http://schemas.microsoft.com/office/drawing/2014/main" id="{6B1392F3-A573-4005-8756-45B15BCB1D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110968"/>
              </p:ext>
            </p:extLst>
          </p:nvPr>
        </p:nvGraphicFramePr>
        <p:xfrm>
          <a:off x="320486" y="1276925"/>
          <a:ext cx="4494593" cy="3427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0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10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25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26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5687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854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8779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Кустовая</a:t>
                      </a:r>
                      <a:r>
                        <a:rPr lang="ru-RU" sz="10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площадка</a:t>
                      </a:r>
                      <a:r>
                        <a:rPr lang="en-US" sz="10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 </a:t>
                      </a:r>
                      <a:endParaRPr lang="ru-RU" sz="10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7910">
                <a:tc>
                  <a:txBody>
                    <a:bodyPr/>
                    <a:lstStyle/>
                    <a:p>
                      <a:pPr marL="0" indent="0" algn="l" defTabSz="914235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ED208"/>
                        </a:buClr>
                        <a:buSzPct val="120000"/>
                        <a:buFontTx/>
                        <a:buNone/>
                      </a:pPr>
                      <a:r>
                        <a:rPr lang="ru-RU" sz="9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Скважина, №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kern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177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Gulim"/>
                          <a:cs typeface="Arial" panose="020B0604020202020204" pitchFamily="34" charset="0"/>
                        </a:rPr>
                        <a:t>Б</a:t>
                      </a:r>
                      <a:endParaRPr lang="ru-RU" sz="9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Gulim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Gulim"/>
                          <a:cs typeface="Arial" panose="020B0604020202020204" pitchFamily="34" charset="0"/>
                        </a:rPr>
                        <a:t>В</a:t>
                      </a:r>
                      <a:endParaRPr lang="ru-RU" sz="9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Gulim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Gulim"/>
                          <a:cs typeface="Arial" panose="020B0604020202020204" pitchFamily="34" charset="0"/>
                        </a:rPr>
                        <a:t>Г</a:t>
                      </a:r>
                      <a:endParaRPr lang="ru-RU" sz="9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Gulim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Gulim"/>
                          <a:cs typeface="Arial" panose="020B0604020202020204" pitchFamily="34" charset="0"/>
                        </a:rPr>
                        <a:t>Д</a:t>
                      </a:r>
                      <a:endParaRPr lang="ru-RU" sz="9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Gulim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73946">
                <a:tc>
                  <a:txBody>
                    <a:bodyPr/>
                    <a:lstStyle/>
                    <a:p>
                      <a:pPr marL="0" indent="0" algn="l" defTabSz="914235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ED208"/>
                        </a:buClr>
                        <a:buSzPct val="120000"/>
                        <a:buFontTx/>
                        <a:buNone/>
                      </a:pPr>
                      <a:r>
                        <a:rPr lang="ru-RU" sz="9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Кол-во отказов КОН до монтажа КОМ за последние 2 года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141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177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Gulim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Gulim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Gulim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Gulim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88858">
                <a:tc>
                  <a:txBody>
                    <a:bodyPr/>
                    <a:lstStyle/>
                    <a:p>
                      <a:pPr marL="0" lvl="1" indent="0" algn="l" defTabSz="914235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ED208"/>
                        </a:buClr>
                        <a:buSzPct val="120000"/>
                        <a:buFontTx/>
                        <a:buNone/>
                      </a:pPr>
                      <a:r>
                        <a:rPr lang="ru-RU" sz="9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Операционные расходы (</a:t>
                      </a:r>
                      <a:r>
                        <a:rPr lang="en-US" sz="9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OPEX)</a:t>
                      </a:r>
                      <a:r>
                        <a:rPr lang="ru-RU" sz="9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КОН, руб.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141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85371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177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Gulim"/>
                          <a:cs typeface="Arial" panose="020B0604020202020204" pitchFamily="34" charset="0"/>
                        </a:rPr>
                        <a:t>142285</a:t>
                      </a: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Gulim"/>
                          <a:cs typeface="Arial" panose="020B0604020202020204" pitchFamily="34" charset="0"/>
                        </a:rPr>
                        <a:t>170742</a:t>
                      </a: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Gulim"/>
                          <a:cs typeface="Arial" panose="020B0604020202020204" pitchFamily="34" charset="0"/>
                        </a:rPr>
                        <a:t>199199</a:t>
                      </a: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Gulim"/>
                          <a:cs typeface="Arial" panose="020B0604020202020204" pitchFamily="34" charset="0"/>
                        </a:rPr>
                        <a:t>199199</a:t>
                      </a: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8858">
                <a:tc>
                  <a:txBody>
                    <a:bodyPr/>
                    <a:lstStyle/>
                    <a:p>
                      <a:pPr mar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ED208"/>
                        </a:buClr>
                        <a:buSzPct val="120000"/>
                        <a:buFontTx/>
                        <a:buNone/>
                      </a:pPr>
                      <a:r>
                        <a:rPr lang="ru-RU" sz="9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Операционные расходы (</a:t>
                      </a:r>
                      <a:r>
                        <a:rPr lang="en-US" sz="9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OPEX)</a:t>
                      </a:r>
                      <a:r>
                        <a:rPr lang="ru-RU" sz="900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КОМ, руб.</a:t>
                      </a:r>
                      <a:endParaRPr lang="en-US" sz="90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3141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41756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177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kern="1200" baseline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41756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kern="1200" baseline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41756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kern="1200" baseline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41756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900" b="0" i="0" u="none" strike="noStrike" kern="120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rial" pitchFamily="34" charset="0"/>
                          <a:cs typeface="Arial" panose="020B0604020202020204" pitchFamily="34" charset="0"/>
                        </a:rPr>
                        <a:t>41756</a:t>
                      </a:r>
                      <a:endParaRPr lang="es-ES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353" marR="8353" marT="835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EB4CB00-13AA-4A13-83C9-241C0965E8C8}"/>
              </a:ext>
            </a:extLst>
          </p:cNvPr>
          <p:cNvSpPr txBox="1"/>
          <p:nvPr/>
        </p:nvSpPr>
        <p:spPr>
          <a:xfrm>
            <a:off x="235546" y="4840014"/>
            <a:ext cx="49020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Итог: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NPV 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при использовании КОМ составит </a:t>
            </a:r>
            <a:b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1 002 000 руб. за расчетный период (2023-2027 гг.).</a:t>
            </a:r>
          </a:p>
          <a:p>
            <a:pPr>
              <a:lnSpc>
                <a:spcPct val="150000"/>
              </a:lnSpc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Экономический эффект обусловлен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Увеличением 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наработки клапана до 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отказа.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Снижение 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затрат в связи с отсутствием необходимости частой замены 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клапана с привлечением слесарно- сварочного звена.</a:t>
            </a:r>
          </a:p>
          <a:p>
            <a:pPr>
              <a:lnSpc>
                <a:spcPct val="150000"/>
              </a:lnSpc>
            </a:pP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Не добытая нефть за период остановки скважины для проведения ремонтных работ (в расчете не учтена).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272696375"/>
              </p:ext>
            </p:extLst>
          </p:nvPr>
        </p:nvGraphicFramePr>
        <p:xfrm>
          <a:off x="5137608" y="1281714"/>
          <a:ext cx="5181721" cy="3121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722987077"/>
              </p:ext>
            </p:extLst>
          </p:nvPr>
        </p:nvGraphicFramePr>
        <p:xfrm>
          <a:off x="5188374" y="4820322"/>
          <a:ext cx="5130956" cy="2426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235546" y="71174"/>
            <a:ext cx="915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Экономический расчет эффективности внедрения КОМ на 5-ти </a:t>
            </a:r>
            <a:r>
              <a:rPr lang="ru-RU" sz="20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высокодебитных скважинах </a:t>
            </a:r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месторождения Западной Сибири</a:t>
            </a:r>
            <a:endParaRPr lang="ru-RU" sz="2000" b="1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Номер слайда 1"/>
          <p:cNvSpPr txBox="1">
            <a:spLocks/>
          </p:cNvSpPr>
          <p:nvPr/>
        </p:nvSpPr>
        <p:spPr>
          <a:xfrm>
            <a:off x="7234394" y="7193338"/>
            <a:ext cx="3354388" cy="368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9C9C9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11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88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461ED3A-BBF0-A865-49A7-02BA15DC2142}"/>
              </a:ext>
            </a:extLst>
          </p:cNvPr>
          <p:cNvSpPr/>
          <p:nvPr/>
        </p:nvSpPr>
        <p:spPr>
          <a:xfrm>
            <a:off x="-25557" y="772765"/>
            <a:ext cx="10691813" cy="6014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83577" y="2427019"/>
            <a:ext cx="8065214" cy="0"/>
          </a:xfrm>
          <a:prstGeom prst="line">
            <a:avLst/>
          </a:prstGeom>
          <a:ln w="28575">
            <a:solidFill>
              <a:srgbClr val="FF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64628653"/>
              </p:ext>
            </p:extLst>
          </p:nvPr>
        </p:nvGraphicFramePr>
        <p:xfrm>
          <a:off x="1080929" y="114300"/>
          <a:ext cx="7095331" cy="259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998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242652" y="221594"/>
            <a:ext cx="9543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Проведение ОПИ модернизированного обратного клапана (КОМ)            на фонде скважин осложненных гидратными отложениями </a:t>
            </a:r>
            <a:endParaRPr lang="ru-RU" sz="2000" b="1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D608272A-361E-4C5B-ADF4-91D8DE19BDBD}"/>
              </a:ext>
            </a:extLst>
          </p:cNvPr>
          <p:cNvSpPr/>
          <p:nvPr/>
        </p:nvSpPr>
        <p:spPr>
          <a:xfrm>
            <a:off x="242652" y="1028964"/>
            <a:ext cx="1653333" cy="4652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893905"/>
              </p:ext>
            </p:extLst>
          </p:nvPr>
        </p:nvGraphicFramePr>
        <p:xfrm>
          <a:off x="242652" y="1485900"/>
          <a:ext cx="10242469" cy="426981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9494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76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60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8960"/>
                <a:gridCol w="7154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5438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57013"/>
                <a:gridCol w="1198880"/>
                <a:gridCol w="1154007"/>
                <a:gridCol w="98298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3453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6858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227363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231F20"/>
                          </a:solidFill>
                          <a:latin typeface="Segoe UI "/>
                        </a:rPr>
                        <a:t>Месторождение</a:t>
                      </a:r>
                      <a:endParaRPr lang="ru-RU" sz="1200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231F20"/>
                          </a:solidFill>
                          <a:latin typeface="Segoe UI "/>
                        </a:rPr>
                        <a:t>Скважина</a:t>
                      </a:r>
                      <a:endParaRPr lang="ru-RU" sz="1200" b="1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rgbClr val="231F20"/>
                          </a:solidFill>
                          <a:latin typeface="Segoe UI "/>
                        </a:rPr>
                        <a:t>Q</a:t>
                      </a:r>
                      <a:r>
                        <a:rPr lang="ru-RU" sz="1200" baseline="0" dirty="0">
                          <a:solidFill>
                            <a:srgbClr val="231F20"/>
                          </a:solidFill>
                          <a:latin typeface="Segoe UI "/>
                        </a:rPr>
                        <a:t>ж,м3</a:t>
                      </a:r>
                      <a:r>
                        <a:rPr lang="en-US" sz="1200" baseline="0" dirty="0">
                          <a:solidFill>
                            <a:srgbClr val="231F20"/>
                          </a:solidFill>
                          <a:latin typeface="Segoe UI "/>
                        </a:rPr>
                        <a:t>/</a:t>
                      </a:r>
                      <a:r>
                        <a:rPr lang="ru-RU" sz="1200" baseline="0" dirty="0" err="1">
                          <a:solidFill>
                            <a:srgbClr val="231F20"/>
                          </a:solidFill>
                          <a:latin typeface="Segoe UI "/>
                        </a:rPr>
                        <a:t>сут</a:t>
                      </a:r>
                      <a:endParaRPr lang="ru-RU" sz="1200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231F20"/>
                          </a:solidFill>
                          <a:latin typeface="Segoe UI "/>
                        </a:rPr>
                        <a:t>Q</a:t>
                      </a:r>
                      <a:r>
                        <a:rPr lang="ru-RU" sz="1200" baseline="0" dirty="0" err="1" smtClean="0">
                          <a:solidFill>
                            <a:srgbClr val="231F20"/>
                          </a:solidFill>
                          <a:latin typeface="Segoe UI "/>
                        </a:rPr>
                        <a:t>н,т</a:t>
                      </a:r>
                      <a:r>
                        <a:rPr lang="en-US" sz="1200" baseline="0" dirty="0" smtClean="0">
                          <a:solidFill>
                            <a:srgbClr val="231F20"/>
                          </a:solidFill>
                          <a:latin typeface="Segoe UI "/>
                        </a:rPr>
                        <a:t>/</a:t>
                      </a:r>
                      <a:r>
                        <a:rPr lang="ru-RU" sz="1200" baseline="0" dirty="0" err="1" smtClean="0">
                          <a:solidFill>
                            <a:srgbClr val="231F20"/>
                          </a:solidFill>
                          <a:latin typeface="Segoe UI "/>
                        </a:rPr>
                        <a:t>сут</a:t>
                      </a:r>
                      <a:endParaRPr lang="ru-RU" sz="1200" dirty="0" smtClean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231F20"/>
                          </a:solidFill>
                          <a:latin typeface="Segoe UI "/>
                        </a:rPr>
                        <a:t>Q</a:t>
                      </a:r>
                      <a:r>
                        <a:rPr lang="ru-RU" sz="1200" dirty="0">
                          <a:solidFill>
                            <a:srgbClr val="231F20"/>
                          </a:solidFill>
                          <a:latin typeface="Segoe UI "/>
                        </a:rPr>
                        <a:t>г,</a:t>
                      </a:r>
                      <a:r>
                        <a:rPr lang="ru-RU" sz="1200" baseline="0" dirty="0">
                          <a:solidFill>
                            <a:srgbClr val="231F20"/>
                          </a:solidFill>
                          <a:latin typeface="Segoe UI "/>
                        </a:rPr>
                        <a:t> м3</a:t>
                      </a:r>
                      <a:r>
                        <a:rPr lang="en-US" sz="1200" baseline="0" dirty="0">
                          <a:solidFill>
                            <a:srgbClr val="231F20"/>
                          </a:solidFill>
                          <a:latin typeface="Segoe UI "/>
                        </a:rPr>
                        <a:t>/</a:t>
                      </a:r>
                      <a:r>
                        <a:rPr lang="ru-RU" sz="1200" baseline="0" dirty="0" err="1">
                          <a:solidFill>
                            <a:srgbClr val="231F20"/>
                          </a:solidFill>
                          <a:latin typeface="Segoe UI "/>
                        </a:rPr>
                        <a:t>сут</a:t>
                      </a:r>
                      <a:endParaRPr lang="ru-RU" sz="1200" b="1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ГФ, м3/т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% воды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Кол-во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 «прихватов» ОК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до установки КОМ за 2024 год</a:t>
                      </a: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Потери ВСП</a:t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</a:b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(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Q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ж, м3/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Segoe UI "/>
                        </a:rPr>
                        <a:t>сут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.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Segoe UI 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Q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н, т/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Segoe UI "/>
                        </a:rPr>
                        <a:t>сут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.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)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Segoe UI "/>
                      </a:endParaRP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до установки КОМ за 2024 год</a:t>
                      </a: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231F20"/>
                          </a:solidFill>
                          <a:latin typeface="Segoe UI 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Дата установки КОМ</a:t>
                      </a:r>
                      <a:endParaRPr lang="ru-RU" sz="1200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Кол-во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 «прихватов» ОК</a:t>
                      </a: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после установки КОМ</a:t>
                      </a: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Потери ВСП</a:t>
                      </a:r>
                      <a:b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</a:b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(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Q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ж, м3/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Segoe UI "/>
                        </a:rPr>
                        <a:t>сут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.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Segoe UI 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Q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н, т/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Segoe UI "/>
                        </a:rPr>
                        <a:t>сут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.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)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Segoe UI "/>
                      </a:endParaRP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Segoe UI "/>
                        </a:rPr>
                        <a:t>после установки КОМ</a:t>
                      </a: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448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Segoe UI "/>
                        </a:rPr>
                        <a:t>В условии Крайнего Севера</a:t>
                      </a:r>
                      <a:endParaRPr lang="ru-RU" sz="110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Segoe UI "/>
                        </a:rPr>
                        <a:t>А1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424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158,2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en-US" sz="1100" kern="1200" dirty="0" smtClean="0">
                          <a:latin typeface="Segoe UI "/>
                        </a:rPr>
                        <a:t>27622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en-US" sz="1100" kern="1200" dirty="0" smtClean="0">
                          <a:latin typeface="Segoe UI "/>
                        </a:rPr>
                        <a:t>206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latin typeface="Segoe UI "/>
                        </a:rPr>
                        <a:t>62</a:t>
                      </a:r>
                      <a:endParaRPr lang="ru-RU" sz="1100" b="0" kern="12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ea typeface="+mn-ea"/>
                          <a:cs typeface="Segoe UI" panose="020B0502040204020203" pitchFamily="34" charset="0"/>
                        </a:rPr>
                        <a:t>5</a:t>
                      </a: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38м3/10т</a:t>
                      </a:r>
                      <a:endParaRPr lang="ru-RU" sz="1100" b="0" kern="12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22.11.2024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0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0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3761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Segoe UI "/>
                        </a:rPr>
                        <a:t>В условии Крайнего Севера</a:t>
                      </a:r>
                      <a:endParaRPr lang="ru-RU" sz="110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Segoe UI "/>
                        </a:rPr>
                        <a:t>Б1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41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31,11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12542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403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latin typeface="Segoe UI "/>
                        </a:rPr>
                        <a:t>8</a:t>
                      </a:r>
                      <a:endParaRPr lang="ru-RU" sz="1100" b="0" kern="12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ea typeface="+mn-ea"/>
                          <a:cs typeface="Segoe UI" panose="020B0502040204020203" pitchFamily="34" charset="0"/>
                        </a:rPr>
                        <a:t>4</a:t>
                      </a: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endParaRPr lang="ru-RU" sz="1100" kern="1200" dirty="0" smtClean="0">
                        <a:latin typeface="Segoe UI "/>
                      </a:endParaRPr>
                    </a:p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5м3/3т</a:t>
                      </a:r>
                      <a:endParaRPr lang="ru-RU" sz="1100" b="0" kern="12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21.03.2025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0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0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7932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Segoe UI "/>
                        </a:rPr>
                        <a:t>В условии Крайнего Севера</a:t>
                      </a:r>
                      <a:endParaRPr lang="ru-RU" sz="110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Segoe UI "/>
                        </a:rPr>
                        <a:t>В1 </a:t>
                      </a:r>
                      <a:endParaRPr lang="ru-RU" sz="1100" dirty="0" smtClean="0">
                        <a:latin typeface="Segoe UI "/>
                      </a:endParaRPr>
                    </a:p>
                    <a:p>
                      <a:pPr algn="ctr"/>
                      <a:endParaRPr lang="ru-RU" sz="1100" dirty="0" smtClean="0">
                        <a:latin typeface="Segoe UI 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40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15,5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3198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207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latin typeface="Segoe UI "/>
                        </a:rPr>
                        <a:t>59</a:t>
                      </a:r>
                      <a:endParaRPr lang="ru-RU" sz="1100" b="0" kern="12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ea typeface="+mn-ea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marL="0" algn="ctr" defTabSz="1007943" rtl="0" eaLnBrk="1" latinLnBrk="0" hangingPunct="1"/>
                      <a:r>
                        <a:rPr lang="ru-RU" sz="1100" kern="1200" dirty="0" smtClean="0">
                          <a:latin typeface="Segoe UI "/>
                        </a:rPr>
                        <a:t>55м3/21т</a:t>
                      </a:r>
                      <a:endParaRPr lang="ru-RU" sz="1100" b="0" kern="120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08.09.2024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0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0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Блок-схема: знак завершения 12"/>
          <p:cNvSpPr/>
          <p:nvPr/>
        </p:nvSpPr>
        <p:spPr>
          <a:xfrm>
            <a:off x="980740" y="5954680"/>
            <a:ext cx="9047180" cy="1238599"/>
          </a:xfrm>
          <a:prstGeom prst="flowChartTerminator">
            <a:avLst/>
          </a:prstGeom>
          <a:solidFill>
            <a:srgbClr val="FF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Segoe UI "/>
              </a:rPr>
              <a:t>Потери скважин при остановке по ЗСП (накопленные потери за год составили 34 тонны);</a:t>
            </a:r>
            <a:endParaRPr lang="ru-RU" sz="1400" dirty="0">
              <a:solidFill>
                <a:schemeClr val="tx1"/>
              </a:solidFill>
              <a:latin typeface="Segoe UI "/>
            </a:endParaRPr>
          </a:p>
          <a:p>
            <a:pPr marL="285750" indent="-285750" algn="ctr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Segoe UI "/>
              </a:rPr>
              <a:t>Затраты </a:t>
            </a:r>
            <a:r>
              <a:rPr lang="ru-RU" sz="1400" dirty="0" smtClean="0">
                <a:solidFill>
                  <a:schemeClr val="tx1"/>
                </a:solidFill>
                <a:latin typeface="Segoe UI "/>
              </a:rPr>
              <a:t>на проведение регламентных работ (персонал, а/м ППУ</a:t>
            </a:r>
            <a:r>
              <a:rPr lang="ru-RU" sz="1400" dirty="0" smtClean="0">
                <a:solidFill>
                  <a:schemeClr val="tx1"/>
                </a:solidFill>
                <a:latin typeface="Segoe UI "/>
              </a:rPr>
              <a:t>)</a:t>
            </a: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7177348" y="7191375"/>
            <a:ext cx="3354388" cy="368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9C9C9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13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7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165876"/>
              </p:ext>
            </p:extLst>
          </p:nvPr>
        </p:nvGraphicFramePr>
        <p:xfrm>
          <a:off x="238125" y="1544320"/>
          <a:ext cx="10250159" cy="1238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31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96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81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4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642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964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6012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№ скважины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Сутки обслуживания, руб./</a:t>
                      </a:r>
                      <a:r>
                        <a:rPr lang="ru-RU" sz="11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сут</a:t>
                      </a:r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.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Расход химии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Стоимость БДР, руб.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Стоимость 1 л. химии, руб.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Стоимость</a:t>
                      </a:r>
                      <a:r>
                        <a:rPr lang="ru-RU" sz="11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Segoe UI" panose="020B0502040204020203" pitchFamily="34" charset="0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 монтажа клапана, руб.</a:t>
                      </a:r>
                      <a:endParaRPr lang="ru-RU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Segoe UI" panose="020B0502040204020203" pitchFamily="34" charset="0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8361">
                <a:tc>
                  <a:txBody>
                    <a:bodyPr/>
                    <a:lstStyle/>
                    <a:p>
                      <a:r>
                        <a:rPr lang="ru-RU" sz="900" b="1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СПУ </a:t>
                      </a:r>
                      <a:r>
                        <a:rPr lang="ru-RU" sz="900" b="1" i="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№А1 </a:t>
                      </a:r>
                      <a:r>
                        <a:rPr lang="ru-RU" sz="900" b="1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– прекращена подача химии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4230 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69900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59,4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52481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9079" y="3139879"/>
            <a:ext cx="47910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Внедрение КОМ позволило: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прекратить использование ингибитора </a:t>
            </a:r>
            <a:r>
              <a:rPr lang="ru-RU" sz="1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гидратообразований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на </a:t>
            </a:r>
            <a:r>
              <a:rPr lang="ru-RU" sz="1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скв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А1.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сключить внутрисменные остановки по ЗСП (в расчете не учтены)</a:t>
            </a:r>
          </a:p>
          <a:p>
            <a:pPr marL="285750" indent="-285750">
              <a:buFontTx/>
              <a:buChar char="-"/>
            </a:pPr>
            <a:endParaRPr lang="ru-RU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488905" y="3507105"/>
            <a:ext cx="1355739" cy="34639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1"/>
                </a:solidFill>
              </a:rPr>
              <a:t>Годововые</a:t>
            </a:r>
            <a:r>
              <a:rPr lang="ru-RU" sz="1400" dirty="0">
                <a:solidFill>
                  <a:schemeClr val="tx1"/>
                </a:solidFill>
              </a:rPr>
              <a:t> затраты = 1,796 млн. руб.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844644" y="6562276"/>
            <a:ext cx="1711797" cy="4087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73,5 тыс. руб.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3692302" y="5157842"/>
            <a:ext cx="294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Затраты на подачу химии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844644" y="6971067"/>
            <a:ext cx="3714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Затраты на доставку и установку клапана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7231144" y="3507105"/>
            <a:ext cx="0" cy="3055171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419680" y="4559136"/>
            <a:ext cx="324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Разница более 1,7 млн. руб.</a:t>
            </a: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123470"/>
              </p:ext>
            </p:extLst>
          </p:nvPr>
        </p:nvGraphicFramePr>
        <p:xfrm>
          <a:off x="327086" y="5055885"/>
          <a:ext cx="4513650" cy="982032"/>
        </p:xfrm>
        <a:graphic>
          <a:graphicData uri="http://schemas.openxmlformats.org/drawingml/2006/table">
            <a:tbl>
              <a:tblPr/>
              <a:tblGrid>
                <a:gridCol w="34611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24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54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NPV Вариант 1 (базовый) 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тыс.руб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-6 079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54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NPV Вариант 2 (предлагаемый) 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тыс.руб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1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NPV (разница диск. ден. потоков), тыс.руб.</a:t>
                      </a:r>
                    </a:p>
                  </a:txBody>
                  <a:tcPr marL="85725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6 016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94326" y="148324"/>
            <a:ext cx="9543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537">
              <a:tabLst>
                <a:tab pos="2355666" algn="l"/>
              </a:tabLst>
            </a:pPr>
            <a:r>
              <a:rPr lang="ru-RU" sz="2000" b="1" dirty="0" smtClean="0">
                <a:solidFill>
                  <a:srgbClr val="1F23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Экономический расчет эффективности применения КОМ на </a:t>
            </a:r>
            <a:r>
              <a:rPr lang="ru-RU" sz="2000" b="1" dirty="0" err="1" smtClean="0">
                <a:solidFill>
                  <a:srgbClr val="1F23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скв</a:t>
            </a:r>
            <a:r>
              <a:rPr lang="ru-RU" sz="2000" b="1" dirty="0" smtClean="0">
                <a:solidFill>
                  <a:srgbClr val="1F23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А1 месторождения в условии Крайнего Севера после остановки подачи </a:t>
            </a:r>
            <a:r>
              <a:rPr lang="ru-RU" sz="2000" b="1" dirty="0">
                <a:solidFill>
                  <a:srgbClr val="1F23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хим. </a:t>
            </a:r>
            <a:r>
              <a:rPr lang="ru-RU" sz="2000" b="1" dirty="0" smtClean="0">
                <a:solidFill>
                  <a:srgbClr val="1F23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реагента </a:t>
            </a:r>
            <a:r>
              <a:rPr lang="ru-RU" sz="2000" b="1" dirty="0">
                <a:solidFill>
                  <a:srgbClr val="1F23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 образования </a:t>
            </a:r>
            <a:r>
              <a:rPr lang="ru-RU" sz="2000" b="1" dirty="0" smtClean="0">
                <a:solidFill>
                  <a:srgbClr val="1F23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гидратов по итогам ОПИ</a:t>
            </a:r>
            <a:endParaRPr lang="ru-RU" sz="2000" b="1" dirty="0">
              <a:solidFill>
                <a:srgbClr val="1F232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D608272A-361E-4C5B-ADF4-91D8DE19BDBD}"/>
              </a:ext>
            </a:extLst>
          </p:cNvPr>
          <p:cNvSpPr/>
          <p:nvPr/>
        </p:nvSpPr>
        <p:spPr>
          <a:xfrm>
            <a:off x="238125" y="1140725"/>
            <a:ext cx="1653333" cy="4652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>
          <a:xfrm>
            <a:off x="7177348" y="7191375"/>
            <a:ext cx="3354388" cy="368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9C9C9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14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461ED3A-BBF0-A865-49A7-02BA15DC2142}"/>
              </a:ext>
            </a:extLst>
          </p:cNvPr>
          <p:cNvSpPr/>
          <p:nvPr/>
        </p:nvSpPr>
        <p:spPr>
          <a:xfrm>
            <a:off x="-25557" y="772765"/>
            <a:ext cx="10691813" cy="6014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83577" y="2427019"/>
            <a:ext cx="8065214" cy="0"/>
          </a:xfrm>
          <a:prstGeom prst="line">
            <a:avLst/>
          </a:prstGeom>
          <a:ln w="28575">
            <a:solidFill>
              <a:srgbClr val="FF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35783044"/>
              </p:ext>
            </p:extLst>
          </p:nvPr>
        </p:nvGraphicFramePr>
        <p:xfrm>
          <a:off x="1080929" y="114300"/>
          <a:ext cx="7095331" cy="259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0937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7337425" y="7191375"/>
            <a:ext cx="3354388" cy="368300"/>
          </a:xfrm>
        </p:spPr>
        <p:txBody>
          <a:bodyPr/>
          <a:lstStyle/>
          <a:p>
            <a:pPr algn="r">
              <a:defRPr/>
            </a:pPr>
            <a:fld id="{0B2158C9-A43B-4B89-8CEC-D5857EF5C7CC}" type="slidenum">
              <a:rPr lang="ru-RU" sz="1600" smtClean="0">
                <a:solidFill>
                  <a:srgbClr val="000000"/>
                </a:solidFill>
              </a:rPr>
              <a:pPr algn="r">
                <a:defRPr/>
              </a:pPr>
              <a:t>15</a:t>
            </a:fld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598707" y="540915"/>
            <a:ext cx="954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Заключение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608272A-361E-4C5B-ADF4-91D8DE19BDBD}"/>
              </a:ext>
            </a:extLst>
          </p:cNvPr>
          <p:cNvSpPr/>
          <p:nvPr/>
        </p:nvSpPr>
        <p:spPr>
          <a:xfrm>
            <a:off x="888192" y="941025"/>
            <a:ext cx="1653333" cy="4652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10" name="TextBox 9"/>
          <p:cNvSpPr txBox="1"/>
          <p:nvPr/>
        </p:nvSpPr>
        <p:spPr>
          <a:xfrm>
            <a:off x="208956" y="1130455"/>
            <a:ext cx="1032278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Внедрение клапана обратного модифицированного </a:t>
            </a:r>
            <a:r>
              <a:rPr lang="ru-RU" sz="1600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(КОМ) исключает </a:t>
            </a:r>
            <a:r>
              <a:rPr lang="ru-RU" sz="1600" dirty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риски, которым подвержены стандартные </a:t>
            </a:r>
            <a:r>
              <a:rPr lang="ru-RU" sz="1600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клапаны обратные незамерзающие (КОН).</a:t>
            </a:r>
            <a:r>
              <a:rPr lang="en-US" sz="1600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600" dirty="0" smtClean="0">
              <a:solidFill>
                <a:srgbClr val="231F2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600" b="1" dirty="0">
              <a:solidFill>
                <a:srgbClr val="231F2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1600" b="1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Выявленные достоинства по итогам опытно-промышленных испытаний:</a:t>
            </a:r>
            <a:endParaRPr lang="ru-RU" sz="1600" b="1" dirty="0">
              <a:solidFill>
                <a:srgbClr val="231F2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77979" indent="-377979" fontAlgn="base">
              <a:spcBef>
                <a:spcPts val="331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Отсутствие абразивного и эрозионного износа рабочих </a:t>
            </a:r>
            <a:r>
              <a:rPr lang="ru-RU" sz="1600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элементов обратного клапана;</a:t>
            </a:r>
          </a:p>
          <a:p>
            <a:pPr marL="377979" indent="-377979" fontAlgn="base">
              <a:spcBef>
                <a:spcPts val="331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Отсутствие отказов </a:t>
            </a:r>
            <a:r>
              <a:rPr lang="ru-RU" sz="1600" dirty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 корпусу клапана в связи с отсутствием завихрений потока в месте установки;</a:t>
            </a:r>
          </a:p>
          <a:p>
            <a:pPr marL="377979" indent="-377979" fontAlgn="base">
              <a:spcBef>
                <a:spcPts val="331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Исключается отложение парафинов и газогидратов на рабочих элемента </a:t>
            </a:r>
            <a:r>
              <a:rPr lang="ru-RU" sz="1600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клапана (снижение </a:t>
            </a:r>
            <a:r>
              <a:rPr lang="ru-RU" sz="1600" dirty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количества </a:t>
            </a:r>
            <a:r>
              <a:rPr lang="ru-RU" sz="1600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ревизий и ремонтных работ по замене КОН);</a:t>
            </a:r>
          </a:p>
          <a:p>
            <a:pPr marL="377979" indent="-377979" fontAlgn="base">
              <a:spcBef>
                <a:spcPts val="331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Отсутствие ВСП нефти при остановках насосного оборудования</a:t>
            </a:r>
            <a:r>
              <a:rPr lang="ru-RU" sz="1600" dirty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;</a:t>
            </a:r>
            <a:endParaRPr lang="ru-RU" sz="1600" dirty="0" smtClean="0">
              <a:solidFill>
                <a:srgbClr val="231F2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1600" dirty="0">
              <a:solidFill>
                <a:srgbClr val="231F2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Целевой фонд для применения </a:t>
            </a:r>
            <a:r>
              <a:rPr lang="ru-RU" sz="1600" b="1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КОМ:</a:t>
            </a:r>
            <a:r>
              <a:rPr lang="ru-RU" sz="1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Высокодебитные скважины </a:t>
            </a:r>
            <a:r>
              <a:rPr lang="ru-RU" sz="1600" b="1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осложненные коррозионно-эрозионным износом</a:t>
            </a:r>
            <a:r>
              <a:rPr lang="ru-RU" sz="1600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рабочих элементов </a:t>
            </a:r>
            <a:r>
              <a:rPr lang="ru-RU" sz="1600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клапана</a:t>
            </a:r>
            <a:r>
              <a:rPr lang="en-US" sz="1600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600" dirty="0">
              <a:solidFill>
                <a:srgbClr val="231F2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Малодебитный </a:t>
            </a:r>
            <a:r>
              <a:rPr lang="ru-RU" sz="1600" b="1" dirty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фонд скважин с высоким газовым фактором и </a:t>
            </a:r>
            <a:r>
              <a:rPr lang="ru-RU" sz="1600" b="1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гидратными отложениями</a:t>
            </a:r>
            <a:endParaRPr lang="ru-RU" sz="1600" dirty="0">
              <a:solidFill>
                <a:srgbClr val="231F2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b="1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Малодебитный </a:t>
            </a:r>
            <a:r>
              <a:rPr lang="ru-RU" sz="1600" b="1" dirty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фонд скважин с высоким содержанием АСПО и </a:t>
            </a:r>
            <a:r>
              <a:rPr lang="ru-RU" sz="1600" b="1" dirty="0" smtClean="0">
                <a:solidFill>
                  <a:srgbClr val="231F2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механических примесей</a:t>
            </a:r>
            <a:endParaRPr lang="ru-RU" sz="16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725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776052" y="535090"/>
            <a:ext cx="954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Приложения</a:t>
            </a:r>
            <a:endParaRPr lang="ru-RU" sz="2000" b="1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608272A-361E-4C5B-ADF4-91D8DE19BDBD}"/>
              </a:ext>
            </a:extLst>
          </p:cNvPr>
          <p:cNvSpPr/>
          <p:nvPr/>
        </p:nvSpPr>
        <p:spPr>
          <a:xfrm>
            <a:off x="888192" y="941025"/>
            <a:ext cx="1653333" cy="4652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r="11472" b="38810"/>
          <a:stretch/>
        </p:blipFill>
        <p:spPr>
          <a:xfrm>
            <a:off x="4725679" y="1521925"/>
            <a:ext cx="5593651" cy="5454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t="16946" r="11280" b="18364"/>
          <a:stretch/>
        </p:blipFill>
        <p:spPr>
          <a:xfrm rot="5400000">
            <a:off x="-735750" y="2536807"/>
            <a:ext cx="5456358" cy="3426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28060" y="7045692"/>
            <a:ext cx="1840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Пружинка КОН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88192" y="7045692"/>
            <a:ext cx="1867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Пружинка КОМ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48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776052" y="535090"/>
            <a:ext cx="954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Приложения</a:t>
            </a:r>
            <a:endParaRPr lang="ru-RU" sz="2000" b="1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608272A-361E-4C5B-ADF4-91D8DE19BDBD}"/>
              </a:ext>
            </a:extLst>
          </p:cNvPr>
          <p:cNvSpPr/>
          <p:nvPr/>
        </p:nvSpPr>
        <p:spPr>
          <a:xfrm>
            <a:off x="888192" y="941025"/>
            <a:ext cx="1653333" cy="4652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7" y="1226372"/>
            <a:ext cx="4532136" cy="60428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95" y="1226372"/>
            <a:ext cx="4532135" cy="60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07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776052" y="535090"/>
            <a:ext cx="954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Приложения</a:t>
            </a:r>
            <a:endParaRPr lang="ru-RU" sz="2000" b="1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608272A-361E-4C5B-ADF4-91D8DE19BDBD}"/>
              </a:ext>
            </a:extLst>
          </p:cNvPr>
          <p:cNvSpPr/>
          <p:nvPr/>
        </p:nvSpPr>
        <p:spPr>
          <a:xfrm>
            <a:off x="888192" y="941025"/>
            <a:ext cx="1653333" cy="4652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4" b="21501"/>
          <a:stretch/>
        </p:blipFill>
        <p:spPr>
          <a:xfrm>
            <a:off x="142115" y="2446285"/>
            <a:ext cx="5627868" cy="2883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0" t="22287" r="16042" b="15100"/>
          <a:stretch/>
        </p:blipFill>
        <p:spPr>
          <a:xfrm rot="5400000">
            <a:off x="5407967" y="2103194"/>
            <a:ext cx="5454127" cy="436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23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776052" y="535090"/>
            <a:ext cx="954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Приложения</a:t>
            </a:r>
            <a:endParaRPr lang="ru-RU" sz="2000" b="1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608272A-361E-4C5B-ADF4-91D8DE19BDBD}"/>
              </a:ext>
            </a:extLst>
          </p:cNvPr>
          <p:cNvSpPr/>
          <p:nvPr/>
        </p:nvSpPr>
        <p:spPr>
          <a:xfrm>
            <a:off x="888192" y="941025"/>
            <a:ext cx="1653333" cy="4652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31818"/>
          <a:stretch/>
        </p:blipFill>
        <p:spPr>
          <a:xfrm>
            <a:off x="169781" y="1998914"/>
            <a:ext cx="5151781" cy="43537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1" t="14388" r="15945" b="13802"/>
          <a:stretch/>
        </p:blipFill>
        <p:spPr>
          <a:xfrm>
            <a:off x="6083165" y="924027"/>
            <a:ext cx="3975234" cy="5428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6358" y="6448926"/>
            <a:ext cx="293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Проходное сечение КОМ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601469" y="6448926"/>
            <a:ext cx="291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Проходное сечение КОН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905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515545-BAE3-4727-BA10-8A82FF954743}"/>
              </a:ext>
            </a:extLst>
          </p:cNvPr>
          <p:cNvSpPr txBox="1"/>
          <p:nvPr/>
        </p:nvSpPr>
        <p:spPr>
          <a:xfrm>
            <a:off x="4586322" y="5423894"/>
            <a:ext cx="61054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При использовании стандартного КОН выявлен ряд недостатков конструкции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Уменьшение проходного сечения трубы (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штуцирование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жидкости)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Завихрение потока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Воздействие потока жидкости и механических примесей на элементы клапана приводящее к их ускоренному износу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Отложение парафинов, гидратов (неплотное закрытие проходного сечения для г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аза)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80" y="3936904"/>
            <a:ext cx="4558658" cy="36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421447" y="157312"/>
            <a:ext cx="8265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Введение </a:t>
            </a:r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и конструктивные </a:t>
            </a:r>
            <a:r>
              <a:rPr lang="ru-RU" sz="20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недостатки КОН при эксплуатации осложненного  фонда скважин</a:t>
            </a: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7177348" y="7191375"/>
            <a:ext cx="3354388" cy="368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9C9C9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3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25338" r="5421" b="11764"/>
          <a:stretch/>
        </p:blipFill>
        <p:spPr>
          <a:xfrm>
            <a:off x="5981251" y="865198"/>
            <a:ext cx="4454437" cy="40689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 t="16760" r="15679" b="22473"/>
          <a:stretch/>
        </p:blipFill>
        <p:spPr>
          <a:xfrm rot="10800000">
            <a:off x="356134" y="1063375"/>
            <a:ext cx="4994708" cy="3182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7307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515545-BAE3-4727-BA10-8A82FF954743}"/>
              </a:ext>
            </a:extLst>
          </p:cNvPr>
          <p:cNvSpPr txBox="1"/>
          <p:nvPr/>
        </p:nvSpPr>
        <p:spPr>
          <a:xfrm>
            <a:off x="230293" y="5621199"/>
            <a:ext cx="6237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При эксплуатации высокодебитных скважин 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наблюдается интенсивный 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коррозионно-эрозионный износ 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рабочих органов и корпуса клапана 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из-за высокой 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скорости потока с выносом механических примесей, а также 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завихрения 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потока жидкости в следствие наличия барьера в виде штуцера, в сечении корпуса 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клапана, что приводит к отказу устьевого оборудования устья и необходимости остановки скважины для проведения ремонтных работ.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2448" y="2179316"/>
            <a:ext cx="5118030" cy="3838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4"/>
          <a:stretch/>
        </p:blipFill>
        <p:spPr>
          <a:xfrm>
            <a:off x="282662" y="1539563"/>
            <a:ext cx="6185567" cy="3993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608272A-361E-4C5B-ADF4-91D8DE19BDBD}"/>
              </a:ext>
            </a:extLst>
          </p:cNvPr>
          <p:cNvSpPr/>
          <p:nvPr/>
        </p:nvSpPr>
        <p:spPr>
          <a:xfrm>
            <a:off x="888192" y="941025"/>
            <a:ext cx="1653333" cy="4652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335786" y="445556"/>
            <a:ext cx="954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Недостатки КОН при эксплуатации высокодебитного фонда скважин</a:t>
            </a:r>
            <a:endParaRPr lang="ru-RU" sz="2000" b="1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Номер слайда 1"/>
          <p:cNvSpPr txBox="1">
            <a:spLocks/>
          </p:cNvSpPr>
          <p:nvPr/>
        </p:nvSpPr>
        <p:spPr>
          <a:xfrm>
            <a:off x="7177348" y="7191375"/>
            <a:ext cx="3354388" cy="368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9C9C9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4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7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515545-BAE3-4727-BA10-8A82FF954743}"/>
              </a:ext>
            </a:extLst>
          </p:cNvPr>
          <p:cNvSpPr txBox="1"/>
          <p:nvPr/>
        </p:nvSpPr>
        <p:spPr>
          <a:xfrm>
            <a:off x="124772" y="5990015"/>
            <a:ext cx="103090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При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определённых термобарических условиях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 ряде скважин наблюдается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интенсивное образование газогидратов в </a:t>
            </a:r>
            <a:r>
              <a:rPr lang="ru-RU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затрубном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пространстве и устьевой арматуре. В процессе эксплуатации гидратные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отложения откладываются на элементы  обратного клапана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 вызывают его закупорку, что обусловлено недостаточной пропускной способностью стандартных КОН (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проходное сечение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для газа 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клапане 18мм).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C541555-19E0-488A-ABF4-6F77737552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r="17978" b="29704"/>
          <a:stretch/>
        </p:blipFill>
        <p:spPr bwMode="auto">
          <a:xfrm>
            <a:off x="960294" y="1078248"/>
            <a:ext cx="4035218" cy="493694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254506" y="142439"/>
            <a:ext cx="9058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Недостатки КОН при эксплуатации </a:t>
            </a:r>
            <a:r>
              <a:rPr lang="ru-RU" sz="20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фонда </a:t>
            </a:r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скважин осложненных гидратными отложениями</a:t>
            </a:r>
            <a:endParaRPr lang="ru-RU" sz="2000" b="1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608272A-361E-4C5B-ADF4-91D8DE19BDBD}"/>
              </a:ext>
            </a:extLst>
          </p:cNvPr>
          <p:cNvSpPr/>
          <p:nvPr/>
        </p:nvSpPr>
        <p:spPr>
          <a:xfrm>
            <a:off x="888192" y="941025"/>
            <a:ext cx="1653333" cy="4652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7177348" y="7191375"/>
            <a:ext cx="3354388" cy="368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9C9C9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5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8" r="14364" b="10830"/>
          <a:stretch/>
        </p:blipFill>
        <p:spPr>
          <a:xfrm>
            <a:off x="5688529" y="1078248"/>
            <a:ext cx="4090737" cy="49783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84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515545-BAE3-4727-BA10-8A82FF954743}"/>
              </a:ext>
            </a:extLst>
          </p:cNvPr>
          <p:cNvSpPr txBox="1"/>
          <p:nvPr/>
        </p:nvSpPr>
        <p:spPr>
          <a:xfrm>
            <a:off x="158844" y="5917289"/>
            <a:ext cx="103728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 скважинах при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определённых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условиях эксплуатации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происходит активное отложение </a:t>
            </a:r>
            <a:r>
              <a:rPr lang="ru-RU" sz="1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асфальто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-смолистых парафиновых отложений  (АСПО) на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стенках НКТ. При проведении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механической очистки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НКТ от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АСПО методом </a:t>
            </a:r>
            <a:r>
              <a:rPr lang="ru-RU" sz="1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скребкования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отложения выносятся с потоком жидкости, налипают на рабочие элементы КОН и вызывают отказ клапана, что приводит к снижению </a:t>
            </a:r>
            <a:r>
              <a:rPr lang="ru-RU" sz="1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его надёжности </a:t>
            </a:r>
            <a:r>
              <a:rPr 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>и увеличению потерь нефти при проведении регламентных работ на скважине.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05EA18EA-E554-416C-B072-58DE61D1C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3" t="21218" r="25270" b="24565"/>
          <a:stretch/>
        </p:blipFill>
        <p:spPr bwMode="auto">
          <a:xfrm>
            <a:off x="158844" y="1190569"/>
            <a:ext cx="2877954" cy="453229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297230" y="177349"/>
            <a:ext cx="898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Недостатки КОН при эксплуатации скважин осложненных АСПО </a:t>
            </a:r>
            <a:r>
              <a:rPr lang="ru-RU" sz="20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механическими примесями</a:t>
            </a:r>
            <a:endParaRPr lang="ru-RU" sz="2000" b="1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Номер слайда 1"/>
          <p:cNvSpPr txBox="1">
            <a:spLocks/>
          </p:cNvSpPr>
          <p:nvPr/>
        </p:nvSpPr>
        <p:spPr>
          <a:xfrm>
            <a:off x="7177348" y="7191375"/>
            <a:ext cx="3354388" cy="368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9C9C9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6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32007" y="297128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87" y="1190569"/>
            <a:ext cx="3399220" cy="453229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7" t="32086" r="28678" b="28698"/>
          <a:stretch/>
        </p:blipFill>
        <p:spPr>
          <a:xfrm>
            <a:off x="6827996" y="1515743"/>
            <a:ext cx="3491230" cy="38819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426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EB4CB00-13AA-4A13-83C9-241C0965E8C8}"/>
              </a:ext>
            </a:extLst>
          </p:cNvPr>
          <p:cNvSpPr txBox="1"/>
          <p:nvPr/>
        </p:nvSpPr>
        <p:spPr>
          <a:xfrm>
            <a:off x="753099" y="1850445"/>
            <a:ext cx="9406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Обоснование модернизации обратного клапана с целью снижения количества отказов устьевого оборудования</a:t>
            </a:r>
            <a:endParaRPr lang="en-US" sz="1600" dirty="0">
              <a:latin typeface="Europe" pitchFamily="2" charset="0"/>
              <a:cs typeface="Arial" pitchFamily="34" charset="0"/>
            </a:endParaRPr>
          </a:p>
        </p:txBody>
      </p:sp>
      <p:graphicFrame>
        <p:nvGraphicFramePr>
          <p:cNvPr id="14" name="Объект 7">
            <a:extLst>
              <a:ext uri="{FF2B5EF4-FFF2-40B4-BE49-F238E27FC236}">
                <a16:creationId xmlns="" xmlns:a16="http://schemas.microsoft.com/office/drawing/2014/main" id="{6B1392F3-A573-4005-8756-45B15BCB1D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008850"/>
              </p:ext>
            </p:extLst>
          </p:nvPr>
        </p:nvGraphicFramePr>
        <p:xfrm>
          <a:off x="811547" y="1215247"/>
          <a:ext cx="6960503" cy="58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05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81010">
                <a:tc>
                  <a:txBody>
                    <a:bodyPr/>
                    <a:lstStyle/>
                    <a:p>
                      <a:pPr marL="0" indent="0" algn="l" defTabSz="914235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ED208"/>
                        </a:buClr>
                        <a:buSzPct val="120000"/>
                        <a:buFontTx/>
                        <a:buNone/>
                      </a:pPr>
                      <a:r>
                        <a:rPr lang="ru-RU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Цель</a:t>
                      </a: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Объект 7">
            <a:extLst>
              <a:ext uri="{FF2B5EF4-FFF2-40B4-BE49-F238E27FC236}">
                <a16:creationId xmlns="" xmlns:a16="http://schemas.microsoft.com/office/drawing/2014/main" id="{6B1392F3-A573-4005-8756-45B15BCB1D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4058663"/>
              </p:ext>
            </p:extLst>
          </p:nvPr>
        </p:nvGraphicFramePr>
        <p:xfrm>
          <a:off x="811545" y="2703154"/>
          <a:ext cx="6960503" cy="58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05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81010">
                <a:tc>
                  <a:txBody>
                    <a:bodyPr/>
                    <a:lstStyle/>
                    <a:p>
                      <a:pPr marL="0" indent="0" algn="l" defTabSz="914235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ED208"/>
                        </a:buClr>
                        <a:buSzPct val="120000"/>
                        <a:buFontTx/>
                        <a:buNone/>
                      </a:pPr>
                      <a:r>
                        <a:rPr lang="ru-RU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Задачи</a:t>
                      </a:r>
                      <a:r>
                        <a:rPr lang="en-US" sz="18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</a:txBody>
                  <a:tcPr marL="80189" marR="80189" marT="40094" marB="4009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F53767E6-6875-4A80-B843-E27DB19C5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00" y="3482600"/>
            <a:ext cx="10194876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Комплексный анализ эксплуатационных ограничений стандартных обратных клапанов (КОН) при работе на скважинах различной производительности и осложняющими факторами</a:t>
            </a:r>
            <a:r>
              <a:rPr lang="ru-RU" alt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altLang="ru-RU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altLang="ru-RU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(включая влияние механических примесей, газового фактора, АСПО и </a:t>
            </a:r>
            <a:r>
              <a:rPr lang="ru-RU" altLang="ru-RU" sz="1400" i="1" dirty="0" err="1">
                <a:latin typeface="Segoe UI" panose="020B0502040204020203" pitchFamily="34" charset="0"/>
                <a:cs typeface="Segoe UI" panose="020B0502040204020203" pitchFamily="34" charset="0"/>
              </a:rPr>
              <a:t>гидратообразования</a:t>
            </a:r>
            <a:r>
              <a:rPr lang="ru-RU" altLang="ru-RU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ru-RU" alt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Оценка действующих технологических решений и конструкций обратных клапанов (КОН), представленных на рынке</a:t>
            </a:r>
            <a:r>
              <a:rPr lang="ru-RU" alt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altLang="ru-RU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altLang="ru-RU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(с фокусом на применимость в условиях осложнённого и агрессивного флюидного состава)</a:t>
            </a:r>
            <a:endParaRPr lang="ru-RU" alt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Технико-технологическое обоснование необходимости модификации конструкции обратных клапанов (КОН)</a:t>
            </a:r>
            <a:r>
              <a:rPr lang="ru-RU" alt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altLang="ru-RU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altLang="ru-RU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(с учётом эксплуатационных рисков и показателей надёжности)</a:t>
            </a:r>
            <a:endParaRPr lang="ru-RU" alt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Разработка и описание усовершенствованной конструкции обратного клапана (КОН), адаптированной к условиям осложнённого фонда скважин</a:t>
            </a:r>
            <a:endParaRPr lang="ru-RU" alt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Технико-экономическое обоснование внедрения модернизированной конструкции в действующий фонд скважин</a:t>
            </a:r>
            <a:endParaRPr lang="ru-RU" altLang="ru-RU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lvl="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Выявление и анализ эксплуатационных преимуществ предлагаемой конструкции клапана</a:t>
            </a:r>
            <a:r>
              <a:rPr lang="ru-RU" altLang="ru-RU" sz="1400" dirty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altLang="ru-RU" sz="14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altLang="ru-RU" sz="1400" i="1" dirty="0">
                <a:latin typeface="Segoe UI" panose="020B0502040204020203" pitchFamily="34" charset="0"/>
                <a:cs typeface="Segoe UI" panose="020B0502040204020203" pitchFamily="34" charset="0"/>
              </a:rPr>
              <a:t>(повышение надёжности, снижение частоты ремонтов, увеличение МТР и межремонтного периода</a:t>
            </a:r>
            <a:endParaRPr kumimoji="0" lang="ru-RU" alt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3" descr="C:\Users\Arsedon\Desktop\РНТК 2020 РН-Ванкор\flaticon\goa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08" y="1135749"/>
            <a:ext cx="693200" cy="693200"/>
          </a:xfrm>
          <a:prstGeom prst="rect">
            <a:avLst/>
          </a:prstGeom>
          <a:noFill/>
        </p:spPr>
      </p:pic>
      <p:pic>
        <p:nvPicPr>
          <p:cNvPr id="11" name="Picture 4" descr="C:\Users\Arsedon\Desktop\РНТК 2020 РН-Ванкор\flaticon\brows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479" y="2714879"/>
            <a:ext cx="628858" cy="590781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776052" y="535090"/>
            <a:ext cx="954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Цель и задачи работы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D608272A-361E-4C5B-ADF4-91D8DE19BDBD}"/>
              </a:ext>
            </a:extLst>
          </p:cNvPr>
          <p:cNvSpPr/>
          <p:nvPr/>
        </p:nvSpPr>
        <p:spPr>
          <a:xfrm>
            <a:off x="888192" y="941025"/>
            <a:ext cx="1653333" cy="4652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>
          <a:xfrm>
            <a:off x="7177348" y="7191375"/>
            <a:ext cx="3354388" cy="368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9C9C9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7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85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EB4CB00-13AA-4A13-83C9-241C0965E8C8}"/>
              </a:ext>
            </a:extLst>
          </p:cNvPr>
          <p:cNvSpPr txBox="1"/>
          <p:nvPr/>
        </p:nvSpPr>
        <p:spPr>
          <a:xfrm>
            <a:off x="172122" y="4474528"/>
            <a:ext cx="105196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Для решения 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вышеперечисленных проблем, </a:t>
            </a:r>
            <a:r>
              <a:rPr lang="ru-RU" sz="1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проведена модернизация КОН</a:t>
            </a:r>
            <a:r>
              <a:rPr lang="ru-RU" sz="10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перемещение рабочих органов в свободное внутреннее пространство корпуса клапана подводящего </a:t>
            </a: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газ из </a:t>
            </a:r>
            <a:r>
              <a:rPr lang="ru-RU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затрубного</a:t>
            </a: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пространства;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связи со смещением рабочих органов увеличен диаметр проходного сечения клапана для газа </a:t>
            </a: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с 18мм до 34мм 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усилена пружина удерживающая  элемент «шарик-седло»;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к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репление внутренних рабочих органов клапана </a:t>
            </a: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осуществляется с 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помощью </a:t>
            </a: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внутренней 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резьбы и извлекаются с помощью специального ключа.</a:t>
            </a:r>
            <a:r>
              <a:rPr lang="en-US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ru-RU" sz="1000" b="1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1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Изменение </a:t>
            </a:r>
            <a:r>
              <a:rPr lang="ru-RU" sz="1000" b="1" dirty="0">
                <a:latin typeface="Segoe UI" panose="020B0502040204020203" pitchFamily="34" charset="0"/>
                <a:cs typeface="Segoe UI" panose="020B0502040204020203" pitchFamily="34" charset="0"/>
              </a:rPr>
              <a:t>конструкции </a:t>
            </a:r>
            <a:r>
              <a:rPr lang="ru-RU" sz="1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КОН позволило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ru-RU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и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сключить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воздействие 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потока жидкости и механических примесей на элементы клапана приводящее к их ускоренному </a:t>
            </a:r>
            <a:r>
              <a:rPr lang="ru-RU" sz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износу;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увеличить </a:t>
            </a: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диаметр проходного сечения для газа в клапане с 18мм до 34мм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, что </a:t>
            </a: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приводит к повышению естественной сепарации газа на приеме насоса, что положительно влияет на работу погружного оборудования;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и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сключить отложения АСПО </a:t>
            </a: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гидратов</a:t>
            </a: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 элементах клапана;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у</a:t>
            </a:r>
            <a:r>
              <a:rPr lang="ru-RU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величить межремонтный срок эксплуатации клапана не ухудшив его основное предназначение - </a:t>
            </a:r>
            <a:r>
              <a:rPr lang="ru-RU" sz="1000" dirty="0">
                <a:latin typeface="Segoe UI" panose="020B0502040204020203" pitchFamily="34" charset="0"/>
                <a:cs typeface="Segoe UI" panose="020B0502040204020203" pitchFamily="34" charset="0"/>
              </a:rPr>
              <a:t>не замерзать при отрицательной температуре окружающей среды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ru-RU" sz="1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ru-RU" sz="1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6496" y="921172"/>
            <a:ext cx="5565240" cy="34700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1" y="921171"/>
            <a:ext cx="4255668" cy="34700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660328" y="265428"/>
            <a:ext cx="9543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Модернизация КОН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608272A-361E-4C5B-ADF4-91D8DE19BDBD}"/>
              </a:ext>
            </a:extLst>
          </p:cNvPr>
          <p:cNvSpPr/>
          <p:nvPr/>
        </p:nvSpPr>
        <p:spPr>
          <a:xfrm>
            <a:off x="827232" y="691140"/>
            <a:ext cx="1653333" cy="4652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>
          <a:xfrm>
            <a:off x="7177348" y="7191375"/>
            <a:ext cx="3354388" cy="368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9C9C9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8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51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E461ED3A-BBF0-A865-49A7-02BA15DC2142}"/>
              </a:ext>
            </a:extLst>
          </p:cNvPr>
          <p:cNvSpPr/>
          <p:nvPr/>
        </p:nvSpPr>
        <p:spPr>
          <a:xfrm>
            <a:off x="-25557" y="772765"/>
            <a:ext cx="10691813" cy="6014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883577" y="2427019"/>
            <a:ext cx="8065214" cy="0"/>
          </a:xfrm>
          <a:prstGeom prst="line">
            <a:avLst/>
          </a:prstGeom>
          <a:ln w="28575">
            <a:solidFill>
              <a:srgbClr val="FF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89793218"/>
              </p:ext>
            </p:extLst>
          </p:nvPr>
        </p:nvGraphicFramePr>
        <p:xfrm>
          <a:off x="1080930" y="114300"/>
          <a:ext cx="7867862" cy="259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3894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515545-BAE3-4727-BA10-8A82FF954743}"/>
              </a:ext>
            </a:extLst>
          </p:cNvPr>
          <p:cNvSpPr txBox="1"/>
          <p:nvPr/>
        </p:nvSpPr>
        <p:spPr>
          <a:xfrm>
            <a:off x="243841" y="1243185"/>
            <a:ext cx="10132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таблице 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представлены 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скважины с </a:t>
            </a:r>
            <a:r>
              <a:rPr lang="ru-RU" sz="12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коррозионно-эрозионным </a:t>
            </a:r>
            <a:r>
              <a:rPr lang="ru-RU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износом</a:t>
            </a:r>
            <a:r>
              <a:rPr lang="ru-RU" sz="1200" dirty="0">
                <a:latin typeface="Segoe UI" panose="020B0502040204020203" pitchFamily="34" charset="0"/>
                <a:cs typeface="Segoe UI" panose="020B0502040204020203" pitchFamily="34" charset="0"/>
              </a:rPr>
              <a:t> и низкой наработкой на отказ КОН </a:t>
            </a:r>
            <a:r>
              <a:rPr lang="ru-RU" sz="1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 в среднем 5 месяцев). Установлены для проведения ОПИ модернизированные обратные клапана (КОМ).</a:t>
            </a:r>
            <a:endParaRPr lang="ru-RU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22794"/>
              </p:ext>
            </p:extLst>
          </p:nvPr>
        </p:nvGraphicFramePr>
        <p:xfrm>
          <a:off x="243841" y="1958895"/>
          <a:ext cx="10287000" cy="3738457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6230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67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742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9120"/>
                <a:gridCol w="6705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4947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104053"/>
                <a:gridCol w="10295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833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22684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40556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231F20"/>
                          </a:solidFill>
                          <a:latin typeface="Segoe UI "/>
                        </a:rPr>
                        <a:t>Куст</a:t>
                      </a:r>
                      <a:endParaRPr lang="ru-RU" sz="1200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231F20"/>
                          </a:solidFill>
                          <a:latin typeface="Segoe UI "/>
                        </a:rPr>
                        <a:t>Скважина</a:t>
                      </a:r>
                      <a:endParaRPr lang="ru-RU" sz="1200" b="1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rgbClr val="231F20"/>
                          </a:solidFill>
                          <a:latin typeface="Segoe UI "/>
                        </a:rPr>
                        <a:t>Q</a:t>
                      </a:r>
                      <a:r>
                        <a:rPr lang="ru-RU" sz="1200" baseline="0" dirty="0">
                          <a:solidFill>
                            <a:srgbClr val="231F20"/>
                          </a:solidFill>
                          <a:latin typeface="Segoe UI "/>
                        </a:rPr>
                        <a:t>ж,м3</a:t>
                      </a:r>
                      <a:r>
                        <a:rPr lang="en-US" sz="1200" baseline="0" dirty="0">
                          <a:solidFill>
                            <a:srgbClr val="231F20"/>
                          </a:solidFill>
                          <a:latin typeface="Segoe UI "/>
                        </a:rPr>
                        <a:t>/</a:t>
                      </a:r>
                      <a:r>
                        <a:rPr lang="ru-RU" sz="1200" baseline="0" dirty="0" err="1">
                          <a:solidFill>
                            <a:srgbClr val="231F20"/>
                          </a:solidFill>
                          <a:latin typeface="Segoe UI "/>
                        </a:rPr>
                        <a:t>сут</a:t>
                      </a:r>
                      <a:endParaRPr lang="ru-RU" sz="1200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>
                          <a:solidFill>
                            <a:srgbClr val="231F20"/>
                          </a:solidFill>
                          <a:latin typeface="Segoe UI "/>
                        </a:rPr>
                        <a:t>Q</a:t>
                      </a:r>
                      <a:r>
                        <a:rPr lang="ru-RU" sz="1200" baseline="0" dirty="0" err="1" smtClean="0">
                          <a:solidFill>
                            <a:srgbClr val="231F20"/>
                          </a:solidFill>
                          <a:latin typeface="Segoe UI "/>
                        </a:rPr>
                        <a:t>н,т</a:t>
                      </a:r>
                      <a:r>
                        <a:rPr lang="en-US" sz="1200" baseline="0" dirty="0" smtClean="0">
                          <a:solidFill>
                            <a:srgbClr val="231F20"/>
                          </a:solidFill>
                          <a:latin typeface="Segoe UI "/>
                        </a:rPr>
                        <a:t>/</a:t>
                      </a:r>
                      <a:r>
                        <a:rPr lang="ru-RU" sz="1200" baseline="0" dirty="0" err="1" smtClean="0">
                          <a:solidFill>
                            <a:srgbClr val="231F20"/>
                          </a:solidFill>
                          <a:latin typeface="Segoe UI "/>
                        </a:rPr>
                        <a:t>сут</a:t>
                      </a:r>
                      <a:endParaRPr lang="ru-RU" sz="1200" dirty="0" smtClean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231F20"/>
                          </a:solidFill>
                          <a:latin typeface="Segoe UI "/>
                        </a:rPr>
                        <a:t>Q</a:t>
                      </a:r>
                      <a:r>
                        <a:rPr lang="ru-RU" sz="1200" dirty="0">
                          <a:solidFill>
                            <a:srgbClr val="231F20"/>
                          </a:solidFill>
                          <a:latin typeface="Segoe UI "/>
                        </a:rPr>
                        <a:t>г,</a:t>
                      </a:r>
                      <a:r>
                        <a:rPr lang="ru-RU" sz="1200" baseline="0" dirty="0">
                          <a:solidFill>
                            <a:srgbClr val="231F20"/>
                          </a:solidFill>
                          <a:latin typeface="Segoe UI "/>
                        </a:rPr>
                        <a:t> м3</a:t>
                      </a:r>
                      <a:r>
                        <a:rPr lang="en-US" sz="1200" baseline="0" dirty="0">
                          <a:solidFill>
                            <a:srgbClr val="231F20"/>
                          </a:solidFill>
                          <a:latin typeface="Segoe UI "/>
                        </a:rPr>
                        <a:t>/</a:t>
                      </a:r>
                      <a:r>
                        <a:rPr lang="ru-RU" sz="1200" baseline="0" dirty="0" err="1">
                          <a:solidFill>
                            <a:srgbClr val="231F20"/>
                          </a:solidFill>
                          <a:latin typeface="Segoe UI "/>
                        </a:rPr>
                        <a:t>сут</a:t>
                      </a:r>
                      <a:endParaRPr lang="ru-RU" sz="1200" b="1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231F20"/>
                          </a:solidFill>
                          <a:latin typeface="Segoe UI 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Межремонтный</a:t>
                      </a:r>
                      <a:r>
                        <a:rPr lang="ru-RU" sz="1200" baseline="0" dirty="0">
                          <a:solidFill>
                            <a:srgbClr val="231F20"/>
                          </a:solidFill>
                          <a:latin typeface="Segoe UI 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ru-RU" sz="1200" baseline="0" dirty="0" smtClean="0">
                          <a:solidFill>
                            <a:srgbClr val="231F20"/>
                          </a:solidFill>
                          <a:latin typeface="Segoe UI 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период, мес</a:t>
                      </a:r>
                      <a:r>
                        <a:rPr lang="ru-RU" sz="1200" baseline="0" dirty="0">
                          <a:solidFill>
                            <a:srgbClr val="231F20"/>
                          </a:solidFill>
                          <a:latin typeface="Segoe UI 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.</a:t>
                      </a:r>
                      <a:endParaRPr lang="ru-RU" sz="1200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 err="1">
                          <a:solidFill>
                            <a:srgbClr val="231F20"/>
                          </a:solidFill>
                          <a:latin typeface="Segoe UI "/>
                        </a:rPr>
                        <a:t>Наработка,мес</a:t>
                      </a:r>
                      <a:r>
                        <a:rPr lang="ru-RU" sz="1200" baseline="0" dirty="0">
                          <a:solidFill>
                            <a:srgbClr val="231F20"/>
                          </a:solidFill>
                          <a:latin typeface="Segoe UI "/>
                        </a:rPr>
                        <a:t>. </a:t>
                      </a:r>
                      <a:endParaRPr lang="ru-RU" sz="1200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231F20"/>
                          </a:solidFill>
                          <a:latin typeface="Segoe UI "/>
                          <a:ea typeface="Segoe UI Black" panose="020B0A02040204020203" pitchFamily="34" charset="0"/>
                          <a:cs typeface="Segoe UI" panose="020B0502040204020203" pitchFamily="34" charset="0"/>
                        </a:rPr>
                        <a:t>Дата установки КОМ</a:t>
                      </a:r>
                      <a:endParaRPr lang="ru-RU" sz="1200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aseline="0" dirty="0">
                          <a:solidFill>
                            <a:srgbClr val="231F20"/>
                          </a:solidFill>
                          <a:latin typeface="Segoe UI "/>
                        </a:rPr>
                        <a:t>Наработка</a:t>
                      </a:r>
                      <a:r>
                        <a:rPr lang="ru-RU" sz="1200" baseline="0" dirty="0" smtClean="0">
                          <a:solidFill>
                            <a:srgbClr val="231F20"/>
                          </a:solidFill>
                          <a:latin typeface="Segoe UI "/>
                        </a:rPr>
                        <a:t>, мес.</a:t>
                      </a:r>
                      <a:br>
                        <a:rPr lang="ru-RU" sz="1200" baseline="0" dirty="0" smtClean="0">
                          <a:solidFill>
                            <a:srgbClr val="231F20"/>
                          </a:solidFill>
                          <a:latin typeface="Segoe UI "/>
                        </a:rPr>
                      </a:br>
                      <a:r>
                        <a:rPr lang="ru-RU" sz="1200" baseline="0" dirty="0" smtClean="0">
                          <a:solidFill>
                            <a:srgbClr val="231F20"/>
                          </a:solidFill>
                          <a:latin typeface="Segoe UI "/>
                        </a:rPr>
                        <a:t>(на 01.06.2025) </a:t>
                      </a:r>
                      <a:endParaRPr lang="ru-RU" sz="1200" dirty="0">
                        <a:solidFill>
                          <a:srgbClr val="231F20"/>
                        </a:solidFill>
                        <a:latin typeface="Segoe UI "/>
                        <a:ea typeface="Segoe UI Black" panose="020B0A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baseline="0" dirty="0" smtClean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Потери </a:t>
                      </a:r>
                      <a:r>
                        <a:rPr lang="ru-RU" sz="1200" b="1" kern="1200" baseline="0" dirty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при </a:t>
                      </a:r>
                      <a:r>
                        <a:rPr lang="ru-RU" sz="1200" b="1" kern="1200" baseline="0" dirty="0" smtClean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остановке </a:t>
                      </a:r>
                      <a:r>
                        <a:rPr lang="ru-RU" sz="1200" b="1" kern="1200" baseline="0" dirty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скважины на время </a:t>
                      </a:r>
                      <a:r>
                        <a:rPr lang="ru-RU" sz="1200" b="1" kern="1200" baseline="0" dirty="0" smtClean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ремонта (11 час).</a:t>
                      </a:r>
                    </a:p>
                    <a:p>
                      <a:pPr algn="ctr"/>
                      <a:r>
                        <a:rPr lang="ru-RU" sz="1200" b="1" kern="1200" baseline="0" dirty="0" smtClean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1200" b="1" kern="1200" baseline="0" dirty="0" smtClean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200" b="1" kern="1200" baseline="0" dirty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Q</a:t>
                      </a:r>
                      <a:r>
                        <a:rPr lang="ru-RU" sz="1200" b="1" kern="1200" baseline="0" dirty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ж, м3/</a:t>
                      </a:r>
                      <a:r>
                        <a:rPr lang="ru-RU" sz="1200" b="1" kern="1200" baseline="0" dirty="0" err="1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сут</a:t>
                      </a:r>
                      <a:r>
                        <a:rPr lang="ru-RU" sz="1200" b="1" kern="1200" baseline="0" dirty="0" smtClean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./</a:t>
                      </a:r>
                      <a:r>
                        <a:rPr lang="en-US" sz="1200" b="1" kern="1200" baseline="0" dirty="0" smtClean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Q</a:t>
                      </a:r>
                      <a:r>
                        <a:rPr lang="ru-RU" sz="1200" b="1" kern="1200" baseline="0" dirty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н, т/</a:t>
                      </a:r>
                      <a:r>
                        <a:rPr lang="ru-RU" sz="1200" b="1" kern="1200" baseline="0" dirty="0" err="1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сут</a:t>
                      </a:r>
                      <a:r>
                        <a:rPr lang="ru-RU" sz="1200" b="1" kern="1200" baseline="0" dirty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1" kern="1200" baseline="0" dirty="0" smtClean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)</a:t>
                      </a:r>
                      <a:endParaRPr lang="ru-RU" sz="1200" b="1" kern="1200" baseline="0" dirty="0" smtClean="0">
                        <a:solidFill>
                          <a:srgbClr val="231F20"/>
                        </a:solidFill>
                        <a:latin typeface="Segoe UI 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kern="1200" baseline="0" dirty="0" smtClean="0">
                        <a:solidFill>
                          <a:srgbClr val="231F20"/>
                        </a:solidFill>
                        <a:latin typeface="Segoe UI 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rgbClr val="231F20"/>
                          </a:solidFill>
                          <a:latin typeface="Segoe UI "/>
                          <a:ea typeface="+mn-ea"/>
                          <a:cs typeface="+mn-cs"/>
                        </a:rPr>
                        <a:t> </a:t>
                      </a:r>
                      <a:endParaRPr lang="ru-RU" sz="1200" b="1" kern="1200" baseline="0" dirty="0">
                        <a:solidFill>
                          <a:srgbClr val="231F20"/>
                        </a:solidFill>
                        <a:latin typeface="Segoe UI "/>
                        <a:ea typeface="+mn-ea"/>
                        <a:cs typeface="+mn-cs"/>
                      </a:endParaRPr>
                    </a:p>
                  </a:txBody>
                  <a:tcPr marL="80189" marR="80189" marT="40094" marB="40094" anchor="ctr">
                    <a:solidFill>
                      <a:srgbClr val="FFD2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657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Segoe UI "/>
                        </a:rPr>
                        <a:t>1</a:t>
                      </a:r>
                      <a:endParaRPr lang="ru-RU" sz="110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Segoe UI "/>
                        </a:rPr>
                        <a:t>А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1142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123,7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34951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24</a:t>
                      </a: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8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27.04.2023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25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523м3/57т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657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Segoe UI "/>
                        </a:rPr>
                        <a:t>2</a:t>
                      </a:r>
                      <a:endParaRPr lang="ru-RU" sz="110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Segoe UI "/>
                        </a:rPr>
                        <a:t>Б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aseline="0" dirty="0">
                          <a:latin typeface="Segoe UI "/>
                        </a:rPr>
                        <a:t>880</a:t>
                      </a:r>
                      <a:endParaRPr lang="ru-RU" sz="1100" b="0" baseline="300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ea typeface="+mn-ea"/>
                          <a:cs typeface="Segoe UI" panose="020B0502040204020203" pitchFamily="34" charset="0"/>
                        </a:rPr>
                        <a:t>54,5</a:t>
                      </a:r>
                      <a:endParaRPr lang="ru-RU" sz="1100" b="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2935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24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4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27.04.2023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25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403м3/25т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657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Segoe UI "/>
                        </a:rPr>
                        <a:t>3</a:t>
                      </a:r>
                      <a:endParaRPr lang="ru-RU" sz="110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Segoe UI "/>
                        </a:rPr>
                        <a:t>В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1492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80,8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1949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24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4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27.06.2023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23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683м3/37т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657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Segoe UI "/>
                        </a:rPr>
                        <a:t>4</a:t>
                      </a:r>
                      <a:endParaRPr lang="ru-RU" sz="110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Segoe UI "/>
                        </a:rPr>
                        <a:t>Г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1362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36,3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4647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24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5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10.07.2023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23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624м3/17т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657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Segoe UI "/>
                        </a:rPr>
                        <a:t>5</a:t>
                      </a:r>
                      <a:endParaRPr lang="ru-RU" sz="1100" i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Segoe UI "/>
                        </a:rPr>
                        <a:t>Д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1817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49,4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3645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Segoe UI "/>
                        </a:rPr>
                        <a:t>24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5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10.07.2023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dk1"/>
                          </a:solidFill>
                          <a:latin typeface="Segoe UI "/>
                          <a:cs typeface="+mn-cs"/>
                        </a:rPr>
                        <a:t>23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egoe UI "/>
                          <a:cs typeface="Segoe UI" panose="020B0502040204020203" pitchFamily="34" charset="0"/>
                        </a:rPr>
                        <a:t>832м3/23т</a:t>
                      </a:r>
                      <a:endParaRPr lang="ru-RU" sz="11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Segoe UI "/>
                        <a:cs typeface="Segoe UI" panose="020B0502040204020203" pitchFamily="34" charset="0"/>
                      </a:endParaRPr>
                    </a:p>
                  </a:txBody>
                  <a:tcPr marL="80189" marR="80189" marT="40094" marB="40094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Выноска со стрелкой вверх 9"/>
          <p:cNvSpPr/>
          <p:nvPr/>
        </p:nvSpPr>
        <p:spPr>
          <a:xfrm>
            <a:off x="291199" y="5697352"/>
            <a:ext cx="10192284" cy="1428210"/>
          </a:xfrm>
          <a:prstGeom prst="upArrowCallout">
            <a:avLst>
              <a:gd name="adj1" fmla="val 10390"/>
              <a:gd name="adj2" fmla="val 15868"/>
              <a:gd name="adj3" fmla="val 18912"/>
              <a:gd name="adj4" fmla="val 74718"/>
            </a:avLst>
          </a:prstGeom>
          <a:solidFill>
            <a:srgbClr val="FFD2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ru-RU" sz="1400" dirty="0" smtClean="0">
                <a:solidFill>
                  <a:schemeClr val="tx1"/>
                </a:solidFill>
                <a:latin typeface="Segoe UI "/>
              </a:rPr>
              <a:t>Потери </a:t>
            </a:r>
            <a:r>
              <a:rPr lang="ru-RU" sz="1400" dirty="0">
                <a:solidFill>
                  <a:schemeClr val="tx1"/>
                </a:solidFill>
                <a:latin typeface="Segoe UI "/>
              </a:rPr>
              <a:t>при остановке скважины на время ремонта;</a:t>
            </a:r>
          </a:p>
          <a:p>
            <a:pPr marL="285750" indent="-285750" algn="ctr">
              <a:buFontTx/>
              <a:buChar char="-"/>
            </a:pPr>
            <a:r>
              <a:rPr lang="ru-RU" sz="1400" dirty="0">
                <a:solidFill>
                  <a:schemeClr val="tx1"/>
                </a:solidFill>
                <a:latin typeface="Segoe UI "/>
              </a:rPr>
              <a:t>Затраты на замену клапана (проведение ремонтных работ</a:t>
            </a:r>
            <a:r>
              <a:rPr lang="ru-RU" sz="1400" dirty="0" smtClean="0">
                <a:solidFill>
                  <a:schemeClr val="tx1"/>
                </a:solidFill>
                <a:latin typeface="Segoe UI "/>
              </a:rPr>
              <a:t>).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Segoe UI "/>
              </a:rPr>
              <a:t>При учете, что наработка КОН составляет в среднем 5 месяцев, по приведенным 5-ти скважинам годовые потери  составляют 315 тонн нефти.</a:t>
            </a:r>
            <a:endParaRPr lang="ru-RU" sz="1400" dirty="0">
              <a:solidFill>
                <a:schemeClr val="tx1"/>
              </a:solidFill>
              <a:latin typeface="Segoe UI 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760EA56-9C53-4B39-958D-91A8D4B509B6}"/>
              </a:ext>
            </a:extLst>
          </p:cNvPr>
          <p:cNvSpPr txBox="1"/>
          <p:nvPr/>
        </p:nvSpPr>
        <p:spPr>
          <a:xfrm>
            <a:off x="322238" y="233819"/>
            <a:ext cx="9543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Segoe UI" panose="020B0502040204020203" pitchFamily="34" charset="0"/>
                <a:ea typeface="Segoe UI Emoji" panose="020B0502040204020203" pitchFamily="34" charset="0"/>
                <a:cs typeface="Segoe UI" panose="020B0502040204020203" pitchFamily="34" charset="0"/>
              </a:rPr>
              <a:t>Проведение ОПИ модернизированного обратного клапана (КОМ)            на высокодебитном фонде скважин месторождения Западной Сибири</a:t>
            </a:r>
            <a:endParaRPr lang="ru-RU" sz="2000" b="1" dirty="0">
              <a:latin typeface="Segoe UI" panose="020B0502040204020203" pitchFamily="34" charset="0"/>
              <a:ea typeface="Segoe UI Emoj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608272A-361E-4C5B-ADF4-91D8DE19BDBD}"/>
              </a:ext>
            </a:extLst>
          </p:cNvPr>
          <p:cNvSpPr/>
          <p:nvPr/>
        </p:nvSpPr>
        <p:spPr>
          <a:xfrm>
            <a:off x="775370" y="1080720"/>
            <a:ext cx="1653333" cy="46523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79"/>
          </a:p>
        </p:txBody>
      </p:sp>
      <p:sp>
        <p:nvSpPr>
          <p:cNvPr id="11" name="Номер слайда 1"/>
          <p:cNvSpPr txBox="1">
            <a:spLocks/>
          </p:cNvSpPr>
          <p:nvPr/>
        </p:nvSpPr>
        <p:spPr>
          <a:xfrm>
            <a:off x="7302475" y="7229371"/>
            <a:ext cx="3354388" cy="368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rgbClr val="9C9C9C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sz="1600" dirty="0" smtClean="0">
                <a:solidFill>
                  <a:srgbClr val="000000"/>
                </a:solidFill>
              </a:rPr>
              <a:t>10</a:t>
            </a:r>
            <a:endParaRPr lang="ru-R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81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osneft">
      <a:majorFont>
        <a:latin typeface="HeliosLightC"/>
        <a:ea typeface="Arial"/>
        <a:cs typeface="Arial"/>
      </a:majorFont>
      <a:minorFont>
        <a:latin typeface="HeliosLightC"/>
        <a:ea typeface="Arial"/>
        <a:cs typeface="Arial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6992</TotalTime>
  <Words>1183</Words>
  <Application>Microsoft Office PowerPoint</Application>
  <PresentationFormat>Произвольный</PresentationFormat>
  <Paragraphs>277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HeliosC</vt:lpstr>
      <vt:lpstr>HeliosLightC</vt:lpstr>
      <vt:lpstr>Europe</vt:lpstr>
      <vt:lpstr>Gulim</vt:lpstr>
      <vt:lpstr>Calibri</vt:lpstr>
      <vt:lpstr>Segoe UI</vt:lpstr>
      <vt:lpstr>Arial</vt:lpstr>
      <vt:lpstr>Segoe UI </vt:lpstr>
      <vt:lpstr>Segoe UI Semibold</vt:lpstr>
      <vt:lpstr>Segoe UI Black</vt:lpstr>
      <vt:lpstr>Segoe UI Emoji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Katya</dc:creator>
  <cp:lastModifiedBy>ВПУ Тимин Евгений Владимирович</cp:lastModifiedBy>
  <cp:revision>538</cp:revision>
  <dcterms:created xsi:type="dcterms:W3CDTF">2023-08-03T14:31:32Z</dcterms:created>
  <dcterms:modified xsi:type="dcterms:W3CDTF">2025-05-14T10:29:52Z</dcterms:modified>
</cp:coreProperties>
</file>