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2" r:id="rId3"/>
    <p:sldId id="256" r:id="rId4"/>
    <p:sldId id="280" r:id="rId5"/>
    <p:sldId id="278" r:id="rId6"/>
    <p:sldId id="291" r:id="rId7"/>
    <p:sldId id="274" r:id="rId8"/>
    <p:sldId id="270" r:id="rId9"/>
    <p:sldId id="286" r:id="rId10"/>
    <p:sldId id="265" r:id="rId11"/>
    <p:sldId id="257" r:id="rId12"/>
    <p:sldId id="273" r:id="rId13"/>
    <p:sldId id="258" r:id="rId14"/>
    <p:sldId id="272" r:id="rId15"/>
    <p:sldId id="266" r:id="rId16"/>
    <p:sldId id="261" r:id="rId17"/>
    <p:sldId id="276" r:id="rId18"/>
    <p:sldId id="275" r:id="rId19"/>
    <p:sldId id="282" r:id="rId20"/>
    <p:sldId id="283" r:id="rId21"/>
    <p:sldId id="284" r:id="rId22"/>
    <p:sldId id="287" r:id="rId23"/>
    <p:sldId id="288" r:id="rId24"/>
    <p:sldId id="285" r:id="rId25"/>
    <p:sldId id="267" r:id="rId26"/>
    <p:sldId id="289" r:id="rId27"/>
    <p:sldId id="290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CD1F87-2D82-4D7C-9761-AB7170FE6865}">
          <p14:sldIdLst>
            <p14:sldId id="262"/>
            <p14:sldId id="256"/>
            <p14:sldId id="280"/>
            <p14:sldId id="278"/>
            <p14:sldId id="291"/>
            <p14:sldId id="274"/>
            <p14:sldId id="270"/>
            <p14:sldId id="286"/>
            <p14:sldId id="265"/>
            <p14:sldId id="257"/>
            <p14:sldId id="273"/>
            <p14:sldId id="258"/>
            <p14:sldId id="272"/>
            <p14:sldId id="266"/>
            <p14:sldId id="261"/>
            <p14:sldId id="276"/>
            <p14:sldId id="275"/>
            <p14:sldId id="282"/>
            <p14:sldId id="283"/>
            <p14:sldId id="284"/>
            <p14:sldId id="287"/>
            <p14:sldId id="288"/>
            <p14:sldId id="285"/>
            <p14:sldId id="26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94058" autoAdjust="0"/>
  </p:normalViewPr>
  <p:slideViewPr>
    <p:cSldViewPr>
      <p:cViewPr varScale="1">
        <p:scale>
          <a:sx n="106" d="100"/>
          <a:sy n="10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69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Netsvetaev\Desktop\&#1056;&#1055;&#1052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Netsvetaev\Desktop\&#1056;&#1055;&#1052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Netsvetaev\Desktop\&#1056;&#1055;&#1052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neft.ru\&#1042;&#1072;&#1085;&#1082;&#1086;&#1088;&#1085;&#1077;&#1092;&#1090;&#1100;\&#1042;&#1055;&#1059;\disk_v\09.&#1041;&#1083;&#1086;&#1082;-&#1043;&#1083;&#1072;&#1074;&#1085;&#1086;&#1075;&#1086;%20&#1075;&#1077;&#1086;&#1083;&#1086;&#1075;&#1072;\03.&#1059;&#1087;&#1088;&#1072;&#1074;&#1083;&#1077;&#1085;&#1080;&#1077;%20&#1055;&#1055;&#1056;&#1080;&#1043;&#1058;&#1052;\01.&#1043;&#1077;&#1086;&#1083;&#1086;&#1075;&#1080;&#1095;&#1077;&#1089;&#1082;&#1080;&#1081;%20&#1086;&#1090;&#1076;&#1077;&#1083;%20&#1055;&#1042;\&#1053;&#1077;&#1094;&#1074;&#1077;&#1090;&#1072;&#1077;&#1074;%20&#1040;.&#1040;\&#1056;&#1055;&#1052;-1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Netsvetaev\Desktop\&#1056;&#1055;&#1052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neft.ru\&#1042;&#1072;&#1085;&#1082;&#1086;&#1088;&#1085;&#1077;&#1092;&#1090;&#1100;\&#1042;&#1055;&#1059;\disk_v\09.&#1041;&#1083;&#1086;&#1082;-&#1043;&#1083;&#1072;&#1074;&#1085;&#1086;&#1075;&#1086;%20&#1075;&#1077;&#1086;&#1083;&#1086;&#1075;&#1072;\03.&#1059;&#1087;&#1088;&#1072;&#1074;&#1083;&#1077;&#1085;&#1080;&#1077;%20&#1055;&#1055;&#1056;&#1080;&#1043;&#1058;&#1052;\01.&#1043;&#1077;&#1086;&#1083;&#1086;&#1075;&#1080;&#1095;&#1077;&#1089;&#1082;&#1080;&#1081;%20&#1086;&#1090;&#1076;&#1077;&#1083;%20&#1055;&#1042;\&#1053;&#1077;&#1094;&#1074;&#1077;&#1090;&#1072;&#1077;&#1074;%20&#1040;.&#1040;\&#1056;&#1055;&#1052;-1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neft.ru\&#1042;&#1072;&#1085;&#1082;&#1086;&#1088;&#1085;&#1077;&#1092;&#1090;&#1100;\&#1042;&#1055;&#1059;\disk_v\09.&#1041;&#1083;&#1086;&#1082;-&#1043;&#1083;&#1072;&#1074;&#1085;&#1086;&#1075;&#1086;%20&#1075;&#1077;&#1086;&#1083;&#1086;&#1075;&#1072;\03.&#1059;&#1087;&#1088;&#1072;&#1074;&#1083;&#1077;&#1085;&#1080;&#1077;%20&#1055;&#1055;&#1056;&#1080;&#1043;&#1058;&#1052;\01.&#1043;&#1077;&#1086;&#1083;&#1086;&#1075;&#1080;&#1095;&#1077;&#1089;&#1082;&#1080;&#1081;%20&#1086;&#1090;&#1076;&#1077;&#1083;%20&#1055;&#1042;\&#1053;&#1077;&#1094;&#1074;&#1077;&#1090;&#1072;&#1077;&#1074;%20&#1040;.&#1040;\&#1056;&#1055;&#1052;-1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Проблематика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2811665363617196"/>
          <c:y val="8.77717685216573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408464229741066E-2"/>
          <c:y val="0.1115012013588778"/>
          <c:w val="0.93390088828824458"/>
          <c:h val="0.7140312430599175"/>
        </c:manualLayout>
      </c:layout>
      <c:lineChart>
        <c:grouping val="standard"/>
        <c:varyColors val="0"/>
        <c:ser>
          <c:idx val="0"/>
          <c:order val="0"/>
          <c:tx>
            <c:strRef>
              <c:f>Лист2!$E$8</c:f>
              <c:strCache>
                <c:ptCount val="1"/>
                <c:pt idx="0">
                  <c:v>Добыча ПНГ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Лист2!$D$21:$D$41</c:f>
              <c:numCache>
                <c:formatCode>d\-mmm</c:formatCode>
                <c:ptCount val="21"/>
                <c:pt idx="0">
                  <c:v>44970</c:v>
                </c:pt>
                <c:pt idx="1">
                  <c:v>44971</c:v>
                </c:pt>
                <c:pt idx="2">
                  <c:v>44972</c:v>
                </c:pt>
                <c:pt idx="3">
                  <c:v>44973</c:v>
                </c:pt>
                <c:pt idx="4">
                  <c:v>44974</c:v>
                </c:pt>
                <c:pt idx="5">
                  <c:v>44975</c:v>
                </c:pt>
                <c:pt idx="6">
                  <c:v>44976</c:v>
                </c:pt>
                <c:pt idx="7">
                  <c:v>44977</c:v>
                </c:pt>
                <c:pt idx="8">
                  <c:v>44978</c:v>
                </c:pt>
                <c:pt idx="9">
                  <c:v>44979</c:v>
                </c:pt>
                <c:pt idx="10">
                  <c:v>44980</c:v>
                </c:pt>
                <c:pt idx="11">
                  <c:v>44981</c:v>
                </c:pt>
                <c:pt idx="12">
                  <c:v>44982</c:v>
                </c:pt>
                <c:pt idx="13">
                  <c:v>44983</c:v>
                </c:pt>
                <c:pt idx="14">
                  <c:v>44984</c:v>
                </c:pt>
                <c:pt idx="15">
                  <c:v>44985</c:v>
                </c:pt>
                <c:pt idx="16">
                  <c:v>44986</c:v>
                </c:pt>
                <c:pt idx="17">
                  <c:v>44987</c:v>
                </c:pt>
                <c:pt idx="18">
                  <c:v>44988</c:v>
                </c:pt>
                <c:pt idx="19">
                  <c:v>44989</c:v>
                </c:pt>
                <c:pt idx="20">
                  <c:v>44990</c:v>
                </c:pt>
              </c:numCache>
            </c:numRef>
          </c:cat>
          <c:val>
            <c:numRef>
              <c:f>Лист2!$E$21:$E$41</c:f>
              <c:numCache>
                <c:formatCode>General</c:formatCode>
                <c:ptCount val="21"/>
                <c:pt idx="0">
                  <c:v>5370</c:v>
                </c:pt>
                <c:pt idx="1">
                  <c:v>5412</c:v>
                </c:pt>
                <c:pt idx="2">
                  <c:v>5359</c:v>
                </c:pt>
                <c:pt idx="3">
                  <c:v>5373</c:v>
                </c:pt>
                <c:pt idx="4">
                  <c:v>5176</c:v>
                </c:pt>
                <c:pt idx="5">
                  <c:v>5272</c:v>
                </c:pt>
                <c:pt idx="6">
                  <c:v>5194</c:v>
                </c:pt>
                <c:pt idx="7">
                  <c:v>5010</c:v>
                </c:pt>
                <c:pt idx="8">
                  <c:v>5135</c:v>
                </c:pt>
                <c:pt idx="9">
                  <c:v>5191</c:v>
                </c:pt>
                <c:pt idx="10">
                  <c:v>5163</c:v>
                </c:pt>
                <c:pt idx="11">
                  <c:v>5120</c:v>
                </c:pt>
                <c:pt idx="12">
                  <c:v>5230</c:v>
                </c:pt>
                <c:pt idx="13">
                  <c:v>5156</c:v>
                </c:pt>
                <c:pt idx="14">
                  <c:v>5174</c:v>
                </c:pt>
                <c:pt idx="15">
                  <c:v>5358</c:v>
                </c:pt>
                <c:pt idx="16">
                  <c:v>5426</c:v>
                </c:pt>
                <c:pt idx="17">
                  <c:v>5335</c:v>
                </c:pt>
                <c:pt idx="18">
                  <c:v>5302</c:v>
                </c:pt>
                <c:pt idx="19">
                  <c:v>5166</c:v>
                </c:pt>
                <c:pt idx="20">
                  <c:v>5241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185224"/>
        <c:axId val="122718312"/>
      </c:lineChart>
      <c:dateAx>
        <c:axId val="16218522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22718312"/>
        <c:crosses val="autoZero"/>
        <c:auto val="1"/>
        <c:lblOffset val="100"/>
        <c:baseTimeUnit val="days"/>
      </c:dateAx>
      <c:valAx>
        <c:axId val="122718312"/>
        <c:scaling>
          <c:orientation val="minMax"/>
          <c:max val="5600"/>
          <c:min val="49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185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92611737183501"/>
          <c:y val="2.819547118407921E-2"/>
          <c:w val="0.11261390887290167"/>
          <c:h val="5.916698914165317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88695156864988E-2"/>
          <c:y val="3.8202213095966393E-2"/>
          <c:w val="0.91707762279215865"/>
          <c:h val="0.7672628299385038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Лист1!$G$6</c:f>
              <c:strCache>
                <c:ptCount val="1"/>
                <c:pt idx="0">
                  <c:v>ЗСП за сутки</c:v>
                </c:pt>
              </c:strCache>
            </c:strRef>
          </c:tx>
          <c:invertIfNegative val="0"/>
          <c:cat>
            <c:numRef>
              <c:f>Лист1!$H$5:$X$5</c:f>
              <c:numCache>
                <c:formatCode>d\-mmm</c:formatCode>
                <c:ptCount val="17"/>
                <c:pt idx="0">
                  <c:v>44971</c:v>
                </c:pt>
                <c:pt idx="1">
                  <c:v>44972</c:v>
                </c:pt>
                <c:pt idx="2">
                  <c:v>44973</c:v>
                </c:pt>
                <c:pt idx="3">
                  <c:v>44974</c:v>
                </c:pt>
                <c:pt idx="4">
                  <c:v>44975</c:v>
                </c:pt>
                <c:pt idx="5">
                  <c:v>44976</c:v>
                </c:pt>
                <c:pt idx="6">
                  <c:v>44977</c:v>
                </c:pt>
                <c:pt idx="7">
                  <c:v>44978</c:v>
                </c:pt>
                <c:pt idx="8">
                  <c:v>44979</c:v>
                </c:pt>
                <c:pt idx="9">
                  <c:v>44980</c:v>
                </c:pt>
                <c:pt idx="10">
                  <c:v>44981</c:v>
                </c:pt>
                <c:pt idx="11">
                  <c:v>44982</c:v>
                </c:pt>
                <c:pt idx="12">
                  <c:v>44983</c:v>
                </c:pt>
                <c:pt idx="13">
                  <c:v>44984</c:v>
                </c:pt>
                <c:pt idx="14">
                  <c:v>44985</c:v>
                </c:pt>
                <c:pt idx="15">
                  <c:v>44986</c:v>
                </c:pt>
                <c:pt idx="16">
                  <c:v>44987</c:v>
                </c:pt>
              </c:numCache>
            </c:numRef>
          </c:cat>
          <c:val>
            <c:numRef>
              <c:f>Лист1!$H$6:$X$6</c:f>
              <c:numCache>
                <c:formatCode>General</c:formatCode>
                <c:ptCount val="17"/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69792"/>
        <c:axId val="162769408"/>
      </c:barChart>
      <c:lineChart>
        <c:grouping val="standard"/>
        <c:varyColors val="0"/>
        <c:ser>
          <c:idx val="0"/>
          <c:order val="0"/>
          <c:tx>
            <c:strRef>
              <c:f>Лист1!$G$8</c:f>
              <c:strCache>
                <c:ptCount val="1"/>
                <c:pt idx="0">
                  <c:v>ПНГ закрытие суток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Лист1!$H$5:$AA$5</c:f>
              <c:numCache>
                <c:formatCode>d\-mmm</c:formatCode>
                <c:ptCount val="20"/>
                <c:pt idx="0">
                  <c:v>44971</c:v>
                </c:pt>
                <c:pt idx="1">
                  <c:v>44972</c:v>
                </c:pt>
                <c:pt idx="2">
                  <c:v>44973</c:v>
                </c:pt>
                <c:pt idx="3">
                  <c:v>44974</c:v>
                </c:pt>
                <c:pt idx="4">
                  <c:v>44975</c:v>
                </c:pt>
                <c:pt idx="5">
                  <c:v>44976</c:v>
                </c:pt>
                <c:pt idx="6">
                  <c:v>44977</c:v>
                </c:pt>
                <c:pt idx="7">
                  <c:v>44978</c:v>
                </c:pt>
                <c:pt idx="8">
                  <c:v>44979</c:v>
                </c:pt>
                <c:pt idx="9">
                  <c:v>44980</c:v>
                </c:pt>
                <c:pt idx="10">
                  <c:v>44981</c:v>
                </c:pt>
                <c:pt idx="11">
                  <c:v>44982</c:v>
                </c:pt>
                <c:pt idx="12">
                  <c:v>44983</c:v>
                </c:pt>
                <c:pt idx="13">
                  <c:v>44984</c:v>
                </c:pt>
                <c:pt idx="14">
                  <c:v>44985</c:v>
                </c:pt>
                <c:pt idx="15">
                  <c:v>44986</c:v>
                </c:pt>
                <c:pt idx="16">
                  <c:v>44987</c:v>
                </c:pt>
                <c:pt idx="17">
                  <c:v>44988</c:v>
                </c:pt>
                <c:pt idx="18">
                  <c:v>44989</c:v>
                </c:pt>
                <c:pt idx="19">
                  <c:v>44990</c:v>
                </c:pt>
              </c:numCache>
            </c:numRef>
          </c:cat>
          <c:val>
            <c:numRef>
              <c:f>Лист1!$H$8:$AA$8</c:f>
              <c:numCache>
                <c:formatCode>General</c:formatCode>
                <c:ptCount val="20"/>
                <c:pt idx="0">
                  <c:v>5412</c:v>
                </c:pt>
                <c:pt idx="1">
                  <c:v>5359</c:v>
                </c:pt>
                <c:pt idx="2">
                  <c:v>5373</c:v>
                </c:pt>
                <c:pt idx="3">
                  <c:v>5177</c:v>
                </c:pt>
                <c:pt idx="4">
                  <c:v>5272</c:v>
                </c:pt>
                <c:pt idx="5">
                  <c:v>5195</c:v>
                </c:pt>
                <c:pt idx="6">
                  <c:v>5010</c:v>
                </c:pt>
                <c:pt idx="7">
                  <c:v>5135</c:v>
                </c:pt>
                <c:pt idx="8">
                  <c:v>5195</c:v>
                </c:pt>
                <c:pt idx="9">
                  <c:v>5163</c:v>
                </c:pt>
                <c:pt idx="10">
                  <c:v>5121</c:v>
                </c:pt>
                <c:pt idx="11">
                  <c:v>5230</c:v>
                </c:pt>
                <c:pt idx="12">
                  <c:v>5156</c:v>
                </c:pt>
                <c:pt idx="13">
                  <c:v>5175</c:v>
                </c:pt>
                <c:pt idx="14">
                  <c:v>5358</c:v>
                </c:pt>
                <c:pt idx="15">
                  <c:v>5426</c:v>
                </c:pt>
                <c:pt idx="16">
                  <c:v>5335</c:v>
                </c:pt>
                <c:pt idx="17">
                  <c:v>5302</c:v>
                </c:pt>
                <c:pt idx="18">
                  <c:v>5166</c:v>
                </c:pt>
                <c:pt idx="19">
                  <c:v>5241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85528"/>
        <c:axId val="162769024"/>
      </c:lineChart>
      <c:dateAx>
        <c:axId val="16268552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62769024"/>
        <c:crosses val="autoZero"/>
        <c:auto val="1"/>
        <c:lblOffset val="100"/>
        <c:baseTimeUnit val="days"/>
      </c:dateAx>
      <c:valAx>
        <c:axId val="16276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685528"/>
        <c:crosses val="autoZero"/>
        <c:crossBetween val="between"/>
      </c:valAx>
      <c:valAx>
        <c:axId val="162769408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62769792"/>
        <c:crosses val="max"/>
        <c:crossBetween val="between"/>
      </c:valAx>
      <c:dateAx>
        <c:axId val="162769792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62769408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5.3588355774089611E-3"/>
          <c:y val="0.9294829341952261"/>
          <c:w val="0.47266039604124338"/>
          <c:h val="6.93877816424984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47781825195808E-2"/>
          <c:y val="3.4587288738440407E-2"/>
          <c:w val="0.9127107503217381"/>
          <c:h val="0.773498743759798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Лист1!$G$6</c:f>
              <c:strCache>
                <c:ptCount val="1"/>
                <c:pt idx="0">
                  <c:v>ЗСП за сутки</c:v>
                </c:pt>
              </c:strCache>
            </c:strRef>
          </c:tx>
          <c:invertIfNegative val="0"/>
          <c:cat>
            <c:numRef>
              <c:f>Лист1!$I$11:$Z$11</c:f>
              <c:numCache>
                <c:formatCode>d\-mmm</c:formatCode>
                <c:ptCount val="18"/>
                <c:pt idx="0">
                  <c:v>44970</c:v>
                </c:pt>
                <c:pt idx="1">
                  <c:v>44971</c:v>
                </c:pt>
                <c:pt idx="2">
                  <c:v>44972</c:v>
                </c:pt>
                <c:pt idx="3">
                  <c:v>44973</c:v>
                </c:pt>
                <c:pt idx="4">
                  <c:v>44974</c:v>
                </c:pt>
                <c:pt idx="5">
                  <c:v>44975</c:v>
                </c:pt>
                <c:pt idx="6">
                  <c:v>44976</c:v>
                </c:pt>
                <c:pt idx="7">
                  <c:v>44977</c:v>
                </c:pt>
                <c:pt idx="8">
                  <c:v>44978</c:v>
                </c:pt>
                <c:pt idx="9">
                  <c:v>44979</c:v>
                </c:pt>
                <c:pt idx="10">
                  <c:v>44980</c:v>
                </c:pt>
                <c:pt idx="11">
                  <c:v>44981</c:v>
                </c:pt>
                <c:pt idx="12">
                  <c:v>44982</c:v>
                </c:pt>
                <c:pt idx="13">
                  <c:v>44983</c:v>
                </c:pt>
                <c:pt idx="14">
                  <c:v>44984</c:v>
                </c:pt>
                <c:pt idx="15">
                  <c:v>44985</c:v>
                </c:pt>
                <c:pt idx="16">
                  <c:v>44986</c:v>
                </c:pt>
                <c:pt idx="17">
                  <c:v>44987</c:v>
                </c:pt>
              </c:numCache>
            </c:numRef>
          </c:cat>
          <c:val>
            <c:numRef>
              <c:f>Лист1!$I$12:$Z$12</c:f>
              <c:numCache>
                <c:formatCode>General</c:formatCode>
                <c:ptCount val="18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14536"/>
        <c:axId val="161512576"/>
      </c:barChart>
      <c:lineChart>
        <c:grouping val="standard"/>
        <c:varyColors val="0"/>
        <c:ser>
          <c:idx val="0"/>
          <c:order val="0"/>
          <c:tx>
            <c:strRef>
              <c:f>Лист1!$G$14</c:f>
              <c:strCache>
                <c:ptCount val="1"/>
                <c:pt idx="0">
                  <c:v>ПНГ закрытие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Лист1!$I$11:$AC$11</c:f>
              <c:numCache>
                <c:formatCode>d\-mmm</c:formatCode>
                <c:ptCount val="21"/>
                <c:pt idx="0">
                  <c:v>44970</c:v>
                </c:pt>
                <c:pt idx="1">
                  <c:v>44971</c:v>
                </c:pt>
                <c:pt idx="2">
                  <c:v>44972</c:v>
                </c:pt>
                <c:pt idx="3">
                  <c:v>44973</c:v>
                </c:pt>
                <c:pt idx="4">
                  <c:v>44974</c:v>
                </c:pt>
                <c:pt idx="5">
                  <c:v>44975</c:v>
                </c:pt>
                <c:pt idx="6">
                  <c:v>44976</c:v>
                </c:pt>
                <c:pt idx="7">
                  <c:v>44977</c:v>
                </c:pt>
                <c:pt idx="8">
                  <c:v>44978</c:v>
                </c:pt>
                <c:pt idx="9">
                  <c:v>44979</c:v>
                </c:pt>
                <c:pt idx="10">
                  <c:v>44980</c:v>
                </c:pt>
                <c:pt idx="11">
                  <c:v>44981</c:v>
                </c:pt>
                <c:pt idx="12">
                  <c:v>44982</c:v>
                </c:pt>
                <c:pt idx="13">
                  <c:v>44983</c:v>
                </c:pt>
                <c:pt idx="14">
                  <c:v>44984</c:v>
                </c:pt>
                <c:pt idx="15">
                  <c:v>44985</c:v>
                </c:pt>
                <c:pt idx="16">
                  <c:v>44986</c:v>
                </c:pt>
                <c:pt idx="17">
                  <c:v>44987</c:v>
                </c:pt>
                <c:pt idx="18">
                  <c:v>44988</c:v>
                </c:pt>
                <c:pt idx="19">
                  <c:v>44989</c:v>
                </c:pt>
                <c:pt idx="20">
                  <c:v>44990</c:v>
                </c:pt>
              </c:numCache>
            </c:numRef>
          </c:cat>
          <c:val>
            <c:numRef>
              <c:f>Лист1!$I$14:$AC$14</c:f>
              <c:numCache>
                <c:formatCode>General</c:formatCode>
                <c:ptCount val="21"/>
                <c:pt idx="0">
                  <c:v>5370</c:v>
                </c:pt>
                <c:pt idx="1">
                  <c:v>5412</c:v>
                </c:pt>
                <c:pt idx="2">
                  <c:v>5359</c:v>
                </c:pt>
                <c:pt idx="3">
                  <c:v>5373</c:v>
                </c:pt>
                <c:pt idx="4">
                  <c:v>5177</c:v>
                </c:pt>
                <c:pt idx="5">
                  <c:v>5272</c:v>
                </c:pt>
                <c:pt idx="6">
                  <c:v>5195</c:v>
                </c:pt>
                <c:pt idx="7">
                  <c:v>5010</c:v>
                </c:pt>
                <c:pt idx="8">
                  <c:v>5135</c:v>
                </c:pt>
                <c:pt idx="9">
                  <c:v>5195</c:v>
                </c:pt>
                <c:pt idx="10">
                  <c:v>5163</c:v>
                </c:pt>
                <c:pt idx="11">
                  <c:v>5121</c:v>
                </c:pt>
                <c:pt idx="12">
                  <c:v>5230</c:v>
                </c:pt>
                <c:pt idx="13">
                  <c:v>5156</c:v>
                </c:pt>
                <c:pt idx="14">
                  <c:v>5175</c:v>
                </c:pt>
                <c:pt idx="15">
                  <c:v>5358</c:v>
                </c:pt>
                <c:pt idx="16">
                  <c:v>5426</c:v>
                </c:pt>
                <c:pt idx="17">
                  <c:v>5335</c:v>
                </c:pt>
                <c:pt idx="18">
                  <c:v>5302</c:v>
                </c:pt>
                <c:pt idx="19">
                  <c:v>5166</c:v>
                </c:pt>
                <c:pt idx="20">
                  <c:v>5241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818416"/>
        <c:axId val="160088888"/>
      </c:lineChart>
      <c:dateAx>
        <c:axId val="11881841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60088888"/>
        <c:crosses val="autoZero"/>
        <c:auto val="1"/>
        <c:lblOffset val="100"/>
        <c:baseTimeUnit val="days"/>
      </c:dateAx>
      <c:valAx>
        <c:axId val="160088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818416"/>
        <c:crosses val="autoZero"/>
        <c:crossBetween val="between"/>
      </c:valAx>
      <c:valAx>
        <c:axId val="16151257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61514536"/>
        <c:crosses val="max"/>
        <c:crossBetween val="between"/>
      </c:valAx>
      <c:dateAx>
        <c:axId val="161514536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61512576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0"/>
          <c:y val="0.91175814588130322"/>
          <c:w val="0.49330308441712439"/>
          <c:h val="8.15134790394191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Загр ПЭД%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873931507460244E-2"/>
          <c:y val="0.10655917659987321"/>
          <c:w val="0.95652862775412995"/>
          <c:h val="0.64726226564395339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Лист5!$A$5</c:f>
              <c:strCache>
                <c:ptCount val="1"/>
                <c:pt idx="0">
                  <c:v>Загр ПЭД%</c:v>
                </c:pt>
              </c:strCache>
            </c:strRef>
          </c:tx>
          <c:marker>
            <c:symbol val="none"/>
          </c:marker>
          <c:cat>
            <c:numRef>
              <c:f>Лист5!$B$4:$AX$4</c:f>
              <c:numCache>
                <c:formatCode>m/d/yyyy</c:formatCode>
                <c:ptCount val="49"/>
                <c:pt idx="0">
                  <c:v>44958</c:v>
                </c:pt>
                <c:pt idx="1">
                  <c:v>44959</c:v>
                </c:pt>
                <c:pt idx="2">
                  <c:v>44960</c:v>
                </c:pt>
                <c:pt idx="3">
                  <c:v>44961</c:v>
                </c:pt>
                <c:pt idx="4">
                  <c:v>44962</c:v>
                </c:pt>
                <c:pt idx="5">
                  <c:v>44963</c:v>
                </c:pt>
                <c:pt idx="6">
                  <c:v>44964</c:v>
                </c:pt>
                <c:pt idx="7">
                  <c:v>44965</c:v>
                </c:pt>
                <c:pt idx="8">
                  <c:v>44966</c:v>
                </c:pt>
                <c:pt idx="9">
                  <c:v>44967</c:v>
                </c:pt>
                <c:pt idx="10">
                  <c:v>44968</c:v>
                </c:pt>
                <c:pt idx="11">
                  <c:v>44969</c:v>
                </c:pt>
                <c:pt idx="12">
                  <c:v>44970</c:v>
                </c:pt>
                <c:pt idx="13">
                  <c:v>44971</c:v>
                </c:pt>
                <c:pt idx="14">
                  <c:v>44972</c:v>
                </c:pt>
                <c:pt idx="15">
                  <c:v>44973</c:v>
                </c:pt>
                <c:pt idx="16">
                  <c:v>44974</c:v>
                </c:pt>
                <c:pt idx="17">
                  <c:v>44975</c:v>
                </c:pt>
                <c:pt idx="18">
                  <c:v>44976</c:v>
                </c:pt>
                <c:pt idx="19">
                  <c:v>44977</c:v>
                </c:pt>
                <c:pt idx="20">
                  <c:v>44978</c:v>
                </c:pt>
                <c:pt idx="21">
                  <c:v>44979</c:v>
                </c:pt>
                <c:pt idx="22">
                  <c:v>44980</c:v>
                </c:pt>
                <c:pt idx="23">
                  <c:v>44981</c:v>
                </c:pt>
                <c:pt idx="24">
                  <c:v>44982</c:v>
                </c:pt>
                <c:pt idx="25">
                  <c:v>44983</c:v>
                </c:pt>
                <c:pt idx="26">
                  <c:v>44984</c:v>
                </c:pt>
                <c:pt idx="27">
                  <c:v>44985</c:v>
                </c:pt>
                <c:pt idx="28">
                  <c:v>44986</c:v>
                </c:pt>
                <c:pt idx="29">
                  <c:v>44987</c:v>
                </c:pt>
                <c:pt idx="30">
                  <c:v>44988</c:v>
                </c:pt>
                <c:pt idx="31">
                  <c:v>44989</c:v>
                </c:pt>
                <c:pt idx="32">
                  <c:v>44990</c:v>
                </c:pt>
                <c:pt idx="33">
                  <c:v>44991</c:v>
                </c:pt>
                <c:pt idx="34">
                  <c:v>44992</c:v>
                </c:pt>
                <c:pt idx="35">
                  <c:v>44993</c:v>
                </c:pt>
                <c:pt idx="36">
                  <c:v>44994</c:v>
                </c:pt>
                <c:pt idx="37">
                  <c:v>44995</c:v>
                </c:pt>
                <c:pt idx="38">
                  <c:v>44996</c:v>
                </c:pt>
                <c:pt idx="39">
                  <c:v>44997</c:v>
                </c:pt>
                <c:pt idx="40">
                  <c:v>44998</c:v>
                </c:pt>
                <c:pt idx="41">
                  <c:v>44999</c:v>
                </c:pt>
                <c:pt idx="42">
                  <c:v>45000</c:v>
                </c:pt>
                <c:pt idx="43">
                  <c:v>45001</c:v>
                </c:pt>
                <c:pt idx="44">
                  <c:v>45002</c:v>
                </c:pt>
                <c:pt idx="45">
                  <c:v>45003</c:v>
                </c:pt>
                <c:pt idx="46">
                  <c:v>45004</c:v>
                </c:pt>
                <c:pt idx="47">
                  <c:v>45005</c:v>
                </c:pt>
                <c:pt idx="48">
                  <c:v>45006</c:v>
                </c:pt>
              </c:numCache>
            </c:numRef>
          </c:cat>
          <c:val>
            <c:numRef>
              <c:f>Лист5!$B$5:$AX$5</c:f>
              <c:numCache>
                <c:formatCode>General</c:formatCode>
                <c:ptCount val="49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28</c:v>
                </c:pt>
                <c:pt idx="4">
                  <c:v>30</c:v>
                </c:pt>
                <c:pt idx="5">
                  <c:v>28</c:v>
                </c:pt>
                <c:pt idx="6">
                  <c:v>33</c:v>
                </c:pt>
                <c:pt idx="7">
                  <c:v>30</c:v>
                </c:pt>
                <c:pt idx="8">
                  <c:v>32</c:v>
                </c:pt>
                <c:pt idx="9">
                  <c:v>29</c:v>
                </c:pt>
                <c:pt idx="10">
                  <c:v>30</c:v>
                </c:pt>
                <c:pt idx="11">
                  <c:v>29</c:v>
                </c:pt>
                <c:pt idx="12">
                  <c:v>31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28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37</c:v>
                </c:pt>
                <c:pt idx="21">
                  <c:v>38</c:v>
                </c:pt>
                <c:pt idx="22">
                  <c:v>36</c:v>
                </c:pt>
                <c:pt idx="23">
                  <c:v>38</c:v>
                </c:pt>
                <c:pt idx="24">
                  <c:v>38</c:v>
                </c:pt>
                <c:pt idx="25">
                  <c:v>38</c:v>
                </c:pt>
                <c:pt idx="26">
                  <c:v>38</c:v>
                </c:pt>
                <c:pt idx="27">
                  <c:v>36</c:v>
                </c:pt>
                <c:pt idx="28">
                  <c:v>36</c:v>
                </c:pt>
                <c:pt idx="29">
                  <c:v>38</c:v>
                </c:pt>
                <c:pt idx="30">
                  <c:v>39</c:v>
                </c:pt>
                <c:pt idx="31">
                  <c:v>38</c:v>
                </c:pt>
                <c:pt idx="32">
                  <c:v>37</c:v>
                </c:pt>
                <c:pt idx="33">
                  <c:v>37</c:v>
                </c:pt>
                <c:pt idx="34">
                  <c:v>37</c:v>
                </c:pt>
                <c:pt idx="35">
                  <c:v>38</c:v>
                </c:pt>
                <c:pt idx="36">
                  <c:v>38</c:v>
                </c:pt>
                <c:pt idx="37">
                  <c:v>38</c:v>
                </c:pt>
                <c:pt idx="38">
                  <c:v>38</c:v>
                </c:pt>
                <c:pt idx="39">
                  <c:v>37</c:v>
                </c:pt>
                <c:pt idx="40">
                  <c:v>38</c:v>
                </c:pt>
                <c:pt idx="41">
                  <c:v>38</c:v>
                </c:pt>
                <c:pt idx="42">
                  <c:v>37</c:v>
                </c:pt>
                <c:pt idx="43">
                  <c:v>37</c:v>
                </c:pt>
                <c:pt idx="44">
                  <c:v>37</c:v>
                </c:pt>
                <c:pt idx="45">
                  <c:v>37</c:v>
                </c:pt>
                <c:pt idx="46">
                  <c:v>37</c:v>
                </c:pt>
                <c:pt idx="47">
                  <c:v>38</c:v>
                </c:pt>
                <c:pt idx="48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15712"/>
        <c:axId val="161516104"/>
      </c:lineChart>
      <c:dateAx>
        <c:axId val="1615157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61516104"/>
        <c:crosses val="autoZero"/>
        <c:auto val="1"/>
        <c:lblOffset val="100"/>
        <c:baseTimeUnit val="days"/>
      </c:dateAx>
      <c:valAx>
        <c:axId val="161516104"/>
        <c:scaling>
          <c:orientation val="minMax"/>
          <c:max val="50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51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359132998827796"/>
          <c:w val="0.20165021346834477"/>
          <c:h val="4.5794014771542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47781825195808E-2"/>
          <c:y val="3.4587288738440407E-2"/>
          <c:w val="0.91020087683517203"/>
          <c:h val="0.7814511737434689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Лист1!$G$6</c:f>
              <c:strCache>
                <c:ptCount val="1"/>
                <c:pt idx="0">
                  <c:v>ЗСП за сутки</c:v>
                </c:pt>
              </c:strCache>
            </c:strRef>
          </c:tx>
          <c:invertIfNegative val="0"/>
          <c:cat>
            <c:numRef>
              <c:f>Лист1!$H$18:$P$18</c:f>
              <c:numCache>
                <c:formatCode>d\-mmm</c:formatCode>
                <c:ptCount val="9"/>
                <c:pt idx="0">
                  <c:v>44979</c:v>
                </c:pt>
                <c:pt idx="1">
                  <c:v>44980</c:v>
                </c:pt>
                <c:pt idx="2">
                  <c:v>44981</c:v>
                </c:pt>
                <c:pt idx="3">
                  <c:v>44982</c:v>
                </c:pt>
                <c:pt idx="4">
                  <c:v>44983</c:v>
                </c:pt>
                <c:pt idx="5">
                  <c:v>44984</c:v>
                </c:pt>
                <c:pt idx="6">
                  <c:v>44985</c:v>
                </c:pt>
                <c:pt idx="7">
                  <c:v>44986</c:v>
                </c:pt>
                <c:pt idx="8">
                  <c:v>44987</c:v>
                </c:pt>
              </c:numCache>
            </c:numRef>
          </c:cat>
          <c:val>
            <c:numRef>
              <c:f>Лист1!$H$19:$P$19</c:f>
              <c:numCache>
                <c:formatCode>General</c:formatCode>
                <c:ptCount val="9"/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15064"/>
        <c:axId val="163315456"/>
      </c:barChart>
      <c:lineChart>
        <c:grouping val="standard"/>
        <c:varyColors val="0"/>
        <c:ser>
          <c:idx val="0"/>
          <c:order val="0"/>
          <c:tx>
            <c:strRef>
              <c:f>Лист1!$G$14</c:f>
              <c:strCache>
                <c:ptCount val="1"/>
                <c:pt idx="0">
                  <c:v>ПНГ закрытие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Лист1!$H$18:$S$18</c:f>
              <c:numCache>
                <c:formatCode>d\-mmm</c:formatCode>
                <c:ptCount val="12"/>
                <c:pt idx="0">
                  <c:v>44979</c:v>
                </c:pt>
                <c:pt idx="1">
                  <c:v>44980</c:v>
                </c:pt>
                <c:pt idx="2">
                  <c:v>44981</c:v>
                </c:pt>
                <c:pt idx="3">
                  <c:v>44982</c:v>
                </c:pt>
                <c:pt idx="4">
                  <c:v>44983</c:v>
                </c:pt>
                <c:pt idx="5">
                  <c:v>44984</c:v>
                </c:pt>
                <c:pt idx="6">
                  <c:v>44985</c:v>
                </c:pt>
                <c:pt idx="7">
                  <c:v>44986</c:v>
                </c:pt>
                <c:pt idx="8">
                  <c:v>44987</c:v>
                </c:pt>
                <c:pt idx="9">
                  <c:v>44988</c:v>
                </c:pt>
                <c:pt idx="10">
                  <c:v>44989</c:v>
                </c:pt>
                <c:pt idx="11">
                  <c:v>44990</c:v>
                </c:pt>
              </c:numCache>
            </c:numRef>
          </c:cat>
          <c:val>
            <c:numRef>
              <c:f>Лист1!$H$21:$S$21</c:f>
              <c:numCache>
                <c:formatCode>General</c:formatCode>
                <c:ptCount val="12"/>
                <c:pt idx="0">
                  <c:v>5195</c:v>
                </c:pt>
                <c:pt idx="1">
                  <c:v>5163</c:v>
                </c:pt>
                <c:pt idx="2">
                  <c:v>5121</c:v>
                </c:pt>
                <c:pt idx="3">
                  <c:v>5230</c:v>
                </c:pt>
                <c:pt idx="4">
                  <c:v>5156</c:v>
                </c:pt>
                <c:pt idx="5">
                  <c:v>5175</c:v>
                </c:pt>
                <c:pt idx="6">
                  <c:v>5358</c:v>
                </c:pt>
                <c:pt idx="7">
                  <c:v>5426</c:v>
                </c:pt>
                <c:pt idx="8">
                  <c:v>5335</c:v>
                </c:pt>
                <c:pt idx="9">
                  <c:v>5302</c:v>
                </c:pt>
                <c:pt idx="10">
                  <c:v>5166</c:v>
                </c:pt>
                <c:pt idx="11">
                  <c:v>5241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17672"/>
        <c:axId val="18789944"/>
      </c:lineChart>
      <c:dateAx>
        <c:axId val="16151767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8789944"/>
        <c:crosses val="autoZero"/>
        <c:auto val="1"/>
        <c:lblOffset val="100"/>
        <c:baseTimeUnit val="days"/>
      </c:dateAx>
      <c:valAx>
        <c:axId val="18789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517672"/>
        <c:crosses val="autoZero"/>
        <c:crossBetween val="between"/>
      </c:valAx>
      <c:valAx>
        <c:axId val="163315456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63315064"/>
        <c:crosses val="max"/>
        <c:crossBetween val="between"/>
      </c:valAx>
      <c:dateAx>
        <c:axId val="163315064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63315456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9.5740803981648266E-4"/>
          <c:y val="0.87668874334633407"/>
          <c:w val="0.31008231989780272"/>
          <c:h val="7.216768464689576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</a:rPr>
              <a:t>Давление на приеме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9319516604453394E-2"/>
          <c:y val="0.10303655953121676"/>
          <c:w val="0.95342040025455199"/>
          <c:h val="0.6405067267833483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Лист4!$B$14</c:f>
              <c:strCache>
                <c:ptCount val="1"/>
                <c:pt idx="0">
                  <c:v>Рпр</c:v>
                </c:pt>
              </c:strCache>
            </c:strRef>
          </c:tx>
          <c:marker>
            <c:symbol val="none"/>
          </c:marker>
          <c:cat>
            <c:numRef>
              <c:f>Лист4!$C$13:$CK$13</c:f>
              <c:numCache>
                <c:formatCode>m/d/yyyy</c:formatCode>
                <c:ptCount val="87"/>
                <c:pt idx="0">
                  <c:v>44960</c:v>
                </c:pt>
                <c:pt idx="1">
                  <c:v>44961</c:v>
                </c:pt>
                <c:pt idx="2">
                  <c:v>44962</c:v>
                </c:pt>
                <c:pt idx="3">
                  <c:v>44963</c:v>
                </c:pt>
                <c:pt idx="4">
                  <c:v>44964</c:v>
                </c:pt>
                <c:pt idx="5">
                  <c:v>44965</c:v>
                </c:pt>
                <c:pt idx="6">
                  <c:v>44966</c:v>
                </c:pt>
                <c:pt idx="7">
                  <c:v>44967</c:v>
                </c:pt>
                <c:pt idx="8">
                  <c:v>44968</c:v>
                </c:pt>
                <c:pt idx="9">
                  <c:v>44969</c:v>
                </c:pt>
                <c:pt idx="10">
                  <c:v>44970</c:v>
                </c:pt>
                <c:pt idx="11">
                  <c:v>44971</c:v>
                </c:pt>
                <c:pt idx="12">
                  <c:v>44972</c:v>
                </c:pt>
                <c:pt idx="13">
                  <c:v>44973</c:v>
                </c:pt>
                <c:pt idx="14">
                  <c:v>44974</c:v>
                </c:pt>
                <c:pt idx="15">
                  <c:v>44975</c:v>
                </c:pt>
                <c:pt idx="16">
                  <c:v>44976</c:v>
                </c:pt>
                <c:pt idx="17">
                  <c:v>44977</c:v>
                </c:pt>
                <c:pt idx="18">
                  <c:v>44978</c:v>
                </c:pt>
                <c:pt idx="19">
                  <c:v>44979</c:v>
                </c:pt>
                <c:pt idx="20">
                  <c:v>44980</c:v>
                </c:pt>
                <c:pt idx="21">
                  <c:v>44981</c:v>
                </c:pt>
                <c:pt idx="22">
                  <c:v>44982</c:v>
                </c:pt>
                <c:pt idx="23">
                  <c:v>44983</c:v>
                </c:pt>
                <c:pt idx="24">
                  <c:v>44984</c:v>
                </c:pt>
                <c:pt idx="25">
                  <c:v>44985</c:v>
                </c:pt>
                <c:pt idx="26">
                  <c:v>44986</c:v>
                </c:pt>
                <c:pt idx="27">
                  <c:v>44987</c:v>
                </c:pt>
                <c:pt idx="28">
                  <c:v>44988</c:v>
                </c:pt>
                <c:pt idx="29">
                  <c:v>44989</c:v>
                </c:pt>
                <c:pt idx="30">
                  <c:v>44990</c:v>
                </c:pt>
                <c:pt idx="31">
                  <c:v>44991</c:v>
                </c:pt>
                <c:pt idx="32">
                  <c:v>44992</c:v>
                </c:pt>
                <c:pt idx="33">
                  <c:v>44993</c:v>
                </c:pt>
                <c:pt idx="34">
                  <c:v>44994</c:v>
                </c:pt>
                <c:pt idx="35">
                  <c:v>44995</c:v>
                </c:pt>
                <c:pt idx="36">
                  <c:v>44996</c:v>
                </c:pt>
                <c:pt idx="37">
                  <c:v>44997</c:v>
                </c:pt>
                <c:pt idx="38">
                  <c:v>44998</c:v>
                </c:pt>
                <c:pt idx="39">
                  <c:v>44999</c:v>
                </c:pt>
                <c:pt idx="40">
                  <c:v>45000</c:v>
                </c:pt>
                <c:pt idx="41">
                  <c:v>45001</c:v>
                </c:pt>
                <c:pt idx="42">
                  <c:v>45002</c:v>
                </c:pt>
                <c:pt idx="43">
                  <c:v>45003</c:v>
                </c:pt>
                <c:pt idx="44">
                  <c:v>45004</c:v>
                </c:pt>
                <c:pt idx="45">
                  <c:v>45005</c:v>
                </c:pt>
                <c:pt idx="46">
                  <c:v>45006</c:v>
                </c:pt>
                <c:pt idx="47">
                  <c:v>45007</c:v>
                </c:pt>
                <c:pt idx="48">
                  <c:v>45008</c:v>
                </c:pt>
                <c:pt idx="49">
                  <c:v>45009</c:v>
                </c:pt>
                <c:pt idx="50">
                  <c:v>45010</c:v>
                </c:pt>
                <c:pt idx="51">
                  <c:v>45011</c:v>
                </c:pt>
                <c:pt idx="52">
                  <c:v>45012</c:v>
                </c:pt>
                <c:pt idx="53">
                  <c:v>45013</c:v>
                </c:pt>
                <c:pt idx="54">
                  <c:v>45014</c:v>
                </c:pt>
                <c:pt idx="55">
                  <c:v>45015</c:v>
                </c:pt>
                <c:pt idx="56">
                  <c:v>45016</c:v>
                </c:pt>
                <c:pt idx="57">
                  <c:v>45017</c:v>
                </c:pt>
                <c:pt idx="58">
                  <c:v>45018</c:v>
                </c:pt>
                <c:pt idx="59">
                  <c:v>45019</c:v>
                </c:pt>
                <c:pt idx="60">
                  <c:v>45020</c:v>
                </c:pt>
                <c:pt idx="61">
                  <c:v>45021</c:v>
                </c:pt>
                <c:pt idx="62">
                  <c:v>45022</c:v>
                </c:pt>
                <c:pt idx="63">
                  <c:v>45023</c:v>
                </c:pt>
                <c:pt idx="64">
                  <c:v>45024</c:v>
                </c:pt>
                <c:pt idx="65">
                  <c:v>45025</c:v>
                </c:pt>
                <c:pt idx="66">
                  <c:v>45026</c:v>
                </c:pt>
                <c:pt idx="67">
                  <c:v>45027</c:v>
                </c:pt>
                <c:pt idx="68">
                  <c:v>45028</c:v>
                </c:pt>
                <c:pt idx="69">
                  <c:v>45029</c:v>
                </c:pt>
                <c:pt idx="70">
                  <c:v>45030</c:v>
                </c:pt>
                <c:pt idx="71">
                  <c:v>45031</c:v>
                </c:pt>
                <c:pt idx="72">
                  <c:v>45032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45037</c:v>
                </c:pt>
                <c:pt idx="78">
                  <c:v>45038</c:v>
                </c:pt>
                <c:pt idx="79">
                  <c:v>45039</c:v>
                </c:pt>
                <c:pt idx="80">
                  <c:v>45040</c:v>
                </c:pt>
                <c:pt idx="81">
                  <c:v>45041</c:v>
                </c:pt>
                <c:pt idx="82">
                  <c:v>45042</c:v>
                </c:pt>
                <c:pt idx="83">
                  <c:v>45043</c:v>
                </c:pt>
                <c:pt idx="84">
                  <c:v>45044</c:v>
                </c:pt>
                <c:pt idx="85">
                  <c:v>45045</c:v>
                </c:pt>
                <c:pt idx="86">
                  <c:v>45046</c:v>
                </c:pt>
              </c:numCache>
            </c:numRef>
          </c:cat>
          <c:val>
            <c:numRef>
              <c:f>Лист4!$C$14:$CK$14</c:f>
              <c:numCache>
                <c:formatCode>General</c:formatCode>
                <c:ptCount val="87"/>
                <c:pt idx="0">
                  <c:v>51.32</c:v>
                </c:pt>
                <c:pt idx="1">
                  <c:v>51.3</c:v>
                </c:pt>
                <c:pt idx="2">
                  <c:v>51.62</c:v>
                </c:pt>
                <c:pt idx="3">
                  <c:v>50.53</c:v>
                </c:pt>
                <c:pt idx="4">
                  <c:v>50.33</c:v>
                </c:pt>
                <c:pt idx="5">
                  <c:v>50.33</c:v>
                </c:pt>
                <c:pt idx="6">
                  <c:v>50.33</c:v>
                </c:pt>
                <c:pt idx="7">
                  <c:v>50.33</c:v>
                </c:pt>
                <c:pt idx="8">
                  <c:v>50.73</c:v>
                </c:pt>
                <c:pt idx="9">
                  <c:v>53.69</c:v>
                </c:pt>
                <c:pt idx="10">
                  <c:v>49.35</c:v>
                </c:pt>
                <c:pt idx="11">
                  <c:v>50.33</c:v>
                </c:pt>
                <c:pt idx="12">
                  <c:v>50.33</c:v>
                </c:pt>
                <c:pt idx="13">
                  <c:v>49.35</c:v>
                </c:pt>
                <c:pt idx="14">
                  <c:v>50.33</c:v>
                </c:pt>
                <c:pt idx="15">
                  <c:v>51.42</c:v>
                </c:pt>
                <c:pt idx="16">
                  <c:v>51.2</c:v>
                </c:pt>
                <c:pt idx="17">
                  <c:v>48.36</c:v>
                </c:pt>
                <c:pt idx="18">
                  <c:v>49.35</c:v>
                </c:pt>
                <c:pt idx="19">
                  <c:v>49.35</c:v>
                </c:pt>
                <c:pt idx="20">
                  <c:v>50.33</c:v>
                </c:pt>
                <c:pt idx="21">
                  <c:v>49.35</c:v>
                </c:pt>
                <c:pt idx="22">
                  <c:v>55.27</c:v>
                </c:pt>
                <c:pt idx="23">
                  <c:v>48.75</c:v>
                </c:pt>
                <c:pt idx="24">
                  <c:v>50.93</c:v>
                </c:pt>
                <c:pt idx="25">
                  <c:v>50.33</c:v>
                </c:pt>
                <c:pt idx="26">
                  <c:v>50.33</c:v>
                </c:pt>
                <c:pt idx="27">
                  <c:v>49.84</c:v>
                </c:pt>
                <c:pt idx="28">
                  <c:v>47.96</c:v>
                </c:pt>
                <c:pt idx="29">
                  <c:v>48.06</c:v>
                </c:pt>
                <c:pt idx="30">
                  <c:v>48.06</c:v>
                </c:pt>
                <c:pt idx="31">
                  <c:v>48.36</c:v>
                </c:pt>
                <c:pt idx="32">
                  <c:v>48.36</c:v>
                </c:pt>
                <c:pt idx="33">
                  <c:v>48.36</c:v>
                </c:pt>
                <c:pt idx="34">
                  <c:v>48.36</c:v>
                </c:pt>
                <c:pt idx="35">
                  <c:v>48.56</c:v>
                </c:pt>
                <c:pt idx="36">
                  <c:v>48.56</c:v>
                </c:pt>
                <c:pt idx="37">
                  <c:v>49.35</c:v>
                </c:pt>
                <c:pt idx="38">
                  <c:v>48.26</c:v>
                </c:pt>
                <c:pt idx="39">
                  <c:v>46.98</c:v>
                </c:pt>
                <c:pt idx="40">
                  <c:v>48.75</c:v>
                </c:pt>
                <c:pt idx="41">
                  <c:v>48.75</c:v>
                </c:pt>
                <c:pt idx="42">
                  <c:v>48.16</c:v>
                </c:pt>
                <c:pt idx="43">
                  <c:v>47.57</c:v>
                </c:pt>
                <c:pt idx="44">
                  <c:v>48.26</c:v>
                </c:pt>
                <c:pt idx="45">
                  <c:v>47.37</c:v>
                </c:pt>
                <c:pt idx="46">
                  <c:v>48.46</c:v>
                </c:pt>
                <c:pt idx="47">
                  <c:v>48.16</c:v>
                </c:pt>
                <c:pt idx="48">
                  <c:v>48.2</c:v>
                </c:pt>
                <c:pt idx="49">
                  <c:v>47.37</c:v>
                </c:pt>
                <c:pt idx="50">
                  <c:v>47.96</c:v>
                </c:pt>
                <c:pt idx="51">
                  <c:v>48.16</c:v>
                </c:pt>
                <c:pt idx="52">
                  <c:v>48.06</c:v>
                </c:pt>
                <c:pt idx="53">
                  <c:v>48.06</c:v>
                </c:pt>
                <c:pt idx="54">
                  <c:v>48.06</c:v>
                </c:pt>
                <c:pt idx="55">
                  <c:v>47.96</c:v>
                </c:pt>
                <c:pt idx="56">
                  <c:v>48.46</c:v>
                </c:pt>
                <c:pt idx="57">
                  <c:v>48.46</c:v>
                </c:pt>
                <c:pt idx="58">
                  <c:v>47.67</c:v>
                </c:pt>
                <c:pt idx="59">
                  <c:v>47.67</c:v>
                </c:pt>
                <c:pt idx="60">
                  <c:v>47.87</c:v>
                </c:pt>
                <c:pt idx="61">
                  <c:v>48.46</c:v>
                </c:pt>
                <c:pt idx="62">
                  <c:v>48.56</c:v>
                </c:pt>
                <c:pt idx="63">
                  <c:v>48.56</c:v>
                </c:pt>
                <c:pt idx="64">
                  <c:v>48.56</c:v>
                </c:pt>
                <c:pt idx="65">
                  <c:v>45.4</c:v>
                </c:pt>
                <c:pt idx="66">
                  <c:v>45.4</c:v>
                </c:pt>
                <c:pt idx="67">
                  <c:v>48.36</c:v>
                </c:pt>
                <c:pt idx="68">
                  <c:v>47.37</c:v>
                </c:pt>
                <c:pt idx="69">
                  <c:v>46.39</c:v>
                </c:pt>
                <c:pt idx="70">
                  <c:v>46.39</c:v>
                </c:pt>
                <c:pt idx="71">
                  <c:v>46.39</c:v>
                </c:pt>
                <c:pt idx="72">
                  <c:v>46.39</c:v>
                </c:pt>
                <c:pt idx="73">
                  <c:v>46.4</c:v>
                </c:pt>
                <c:pt idx="74">
                  <c:v>46.39</c:v>
                </c:pt>
                <c:pt idx="75">
                  <c:v>46.39</c:v>
                </c:pt>
                <c:pt idx="76">
                  <c:v>46.39</c:v>
                </c:pt>
                <c:pt idx="77">
                  <c:v>46.39</c:v>
                </c:pt>
                <c:pt idx="78">
                  <c:v>46.39</c:v>
                </c:pt>
                <c:pt idx="79">
                  <c:v>46.39</c:v>
                </c:pt>
                <c:pt idx="80">
                  <c:v>46.39</c:v>
                </c:pt>
                <c:pt idx="81">
                  <c:v>46.39</c:v>
                </c:pt>
                <c:pt idx="82">
                  <c:v>45.4</c:v>
                </c:pt>
                <c:pt idx="83">
                  <c:v>45.4</c:v>
                </c:pt>
                <c:pt idx="84">
                  <c:v>45.4</c:v>
                </c:pt>
                <c:pt idx="85">
                  <c:v>44.41</c:v>
                </c:pt>
                <c:pt idx="86">
                  <c:v>45.4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15848"/>
        <c:axId val="163316240"/>
      </c:lineChart>
      <c:dateAx>
        <c:axId val="163315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63316240"/>
        <c:crosses val="autoZero"/>
        <c:auto val="1"/>
        <c:lblOffset val="100"/>
        <c:baseTimeUnit val="days"/>
      </c:dateAx>
      <c:valAx>
        <c:axId val="163316240"/>
        <c:scaling>
          <c:orientation val="minMax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315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591444012803669E-2"/>
          <c:y val="0.9394147690780611"/>
          <c:w val="9.6192209059545952E-2"/>
          <c:h val="4.428016318950293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388695156864988E-2"/>
          <c:y val="3.8202213095966393E-2"/>
          <c:w val="0.91707762279215865"/>
          <c:h val="0.69919543487319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Лист3!$F$5</c:f>
              <c:strCache>
                <c:ptCount val="1"/>
                <c:pt idx="0">
                  <c:v>ЗСП</c:v>
                </c:pt>
              </c:strCache>
            </c:strRef>
          </c:tx>
          <c:invertIfNegative val="0"/>
          <c:cat>
            <c:numRef>
              <c:f>Лист3!$E$6:$E$18</c:f>
              <c:numCache>
                <c:formatCode>d\-mmm</c:formatCode>
                <c:ptCount val="13"/>
                <c:pt idx="0">
                  <c:v>45023</c:v>
                </c:pt>
                <c:pt idx="1">
                  <c:v>45024</c:v>
                </c:pt>
                <c:pt idx="2">
                  <c:v>45025</c:v>
                </c:pt>
                <c:pt idx="3">
                  <c:v>45026</c:v>
                </c:pt>
                <c:pt idx="4">
                  <c:v>45027</c:v>
                </c:pt>
                <c:pt idx="5">
                  <c:v>45028</c:v>
                </c:pt>
                <c:pt idx="6">
                  <c:v>45029</c:v>
                </c:pt>
                <c:pt idx="7">
                  <c:v>45030</c:v>
                </c:pt>
                <c:pt idx="8">
                  <c:v>45031</c:v>
                </c:pt>
                <c:pt idx="9">
                  <c:v>45032</c:v>
                </c:pt>
                <c:pt idx="10">
                  <c:v>45033</c:v>
                </c:pt>
                <c:pt idx="11">
                  <c:v>45034</c:v>
                </c:pt>
                <c:pt idx="12">
                  <c:v>45035</c:v>
                </c:pt>
              </c:numCache>
            </c:numRef>
          </c:cat>
          <c:val>
            <c:numRef>
              <c:f>Лист3!$F$6:$F$18</c:f>
              <c:numCache>
                <c:formatCode>General</c:formatCode>
                <c:ptCount val="13"/>
                <c:pt idx="0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20944"/>
        <c:axId val="163320552"/>
      </c:barChart>
      <c:lineChart>
        <c:grouping val="standard"/>
        <c:varyColors val="0"/>
        <c:ser>
          <c:idx val="0"/>
          <c:order val="0"/>
          <c:tx>
            <c:strRef>
              <c:f>Лист3!$H$5</c:f>
              <c:strCache>
                <c:ptCount val="1"/>
                <c:pt idx="0">
                  <c:v>закрытие ПНГ</c:v>
                </c:pt>
              </c:strCache>
            </c:strRef>
          </c:tx>
          <c:dLbls>
            <c:dLbl>
              <c:idx val="8"/>
              <c:layout>
                <c:manualLayout>
                  <c:x val="-2.3055796161346096E-2"/>
                  <c:y val="-5.1620280673421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Лист3!$E$6:$E$18</c:f>
              <c:numCache>
                <c:formatCode>d\-mmm</c:formatCode>
                <c:ptCount val="13"/>
                <c:pt idx="0">
                  <c:v>45023</c:v>
                </c:pt>
                <c:pt idx="1">
                  <c:v>45024</c:v>
                </c:pt>
                <c:pt idx="2">
                  <c:v>45025</c:v>
                </c:pt>
                <c:pt idx="3">
                  <c:v>45026</c:v>
                </c:pt>
                <c:pt idx="4">
                  <c:v>45027</c:v>
                </c:pt>
                <c:pt idx="5">
                  <c:v>45028</c:v>
                </c:pt>
                <c:pt idx="6">
                  <c:v>45029</c:v>
                </c:pt>
                <c:pt idx="7">
                  <c:v>45030</c:v>
                </c:pt>
                <c:pt idx="8">
                  <c:v>45031</c:v>
                </c:pt>
                <c:pt idx="9">
                  <c:v>45032</c:v>
                </c:pt>
                <c:pt idx="10">
                  <c:v>45033</c:v>
                </c:pt>
                <c:pt idx="11">
                  <c:v>45034</c:v>
                </c:pt>
                <c:pt idx="12">
                  <c:v>45035</c:v>
                </c:pt>
              </c:numCache>
            </c:numRef>
          </c:cat>
          <c:val>
            <c:numRef>
              <c:f>Лист3!$H$6:$H$18</c:f>
              <c:numCache>
                <c:formatCode>0</c:formatCode>
                <c:ptCount val="13"/>
                <c:pt idx="0">
                  <c:v>5278.0690870299622</c:v>
                </c:pt>
                <c:pt idx="1">
                  <c:v>5166.1232761197361</c:v>
                </c:pt>
                <c:pt idx="2">
                  <c:v>5238.3786187666556</c:v>
                </c:pt>
                <c:pt idx="3">
                  <c:v>5058.5427431159042</c:v>
                </c:pt>
                <c:pt idx="4">
                  <c:v>5089.2765859917699</c:v>
                </c:pt>
                <c:pt idx="5">
                  <c:v>5015.2476542982167</c:v>
                </c:pt>
                <c:pt idx="6">
                  <c:v>5183.1285443720908</c:v>
                </c:pt>
                <c:pt idx="7">
                  <c:v>5052.1566194040461</c:v>
                </c:pt>
                <c:pt idx="8">
                  <c:v>5144.6590943663932</c:v>
                </c:pt>
                <c:pt idx="9">
                  <c:v>5214.6651414915987</c:v>
                </c:pt>
                <c:pt idx="10">
                  <c:v>5261.9852110396359</c:v>
                </c:pt>
                <c:pt idx="11">
                  <c:v>5320.4013993070275</c:v>
                </c:pt>
                <c:pt idx="12">
                  <c:v>5282.0158960489935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21336"/>
        <c:axId val="163317808"/>
      </c:lineChart>
      <c:dateAx>
        <c:axId val="16332133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63317808"/>
        <c:crosses val="autoZero"/>
        <c:auto val="1"/>
        <c:lblOffset val="100"/>
        <c:baseTimeUnit val="days"/>
      </c:dateAx>
      <c:valAx>
        <c:axId val="16331780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3321336"/>
        <c:crosses val="autoZero"/>
        <c:crossBetween val="between"/>
      </c:valAx>
      <c:valAx>
        <c:axId val="163320552"/>
        <c:scaling>
          <c:orientation val="minMax"/>
          <c:max val="3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63320944"/>
        <c:crosses val="max"/>
        <c:crossBetween val="between"/>
      </c:valAx>
      <c:dateAx>
        <c:axId val="163320944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63320552"/>
        <c:crosses val="autoZero"/>
        <c:auto val="1"/>
        <c:lblOffset val="100"/>
        <c:baseTimeUnit val="days"/>
      </c:dateAx>
    </c:plotArea>
    <c:legend>
      <c:legendPos val="r"/>
      <c:layout>
        <c:manualLayout>
          <c:xMode val="edge"/>
          <c:yMode val="edge"/>
          <c:x val="2.5271512634962072E-2"/>
          <c:y val="0.83347073902357738"/>
          <c:w val="0.409256947544206"/>
          <c:h val="6.93877816424984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Работа </a:t>
            </a:r>
            <a:r>
              <a:rPr lang="ru-RU" dirty="0" smtClean="0"/>
              <a:t>скважины №12</a:t>
            </a:r>
          </a:p>
        </c:rich>
      </c:tx>
      <c:layout>
        <c:manualLayout>
          <c:xMode val="edge"/>
          <c:yMode val="edge"/>
          <c:x val="0.343666309106266"/>
          <c:y val="5.85773387318337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400298792455758E-2"/>
          <c:y val="6.5284611233672449E-2"/>
          <c:w val="0.90497611828134727"/>
          <c:h val="0.70539245639373405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 скважины</c:v>
                </c:pt>
              </c:strCache>
            </c:strRef>
          </c:tx>
          <c:cat>
            <c:numRef>
              <c:f>Лист1!$A$2:$A$33</c:f>
              <c:numCache>
                <c:formatCode>m/d/yyyy</c:formatCode>
                <c:ptCount val="32"/>
                <c:pt idx="0">
                  <c:v>45022</c:v>
                </c:pt>
                <c:pt idx="1">
                  <c:v>45023</c:v>
                </c:pt>
                <c:pt idx="2">
                  <c:v>45024</c:v>
                </c:pt>
                <c:pt idx="3">
                  <c:v>45025</c:v>
                </c:pt>
                <c:pt idx="4">
                  <c:v>45026</c:v>
                </c:pt>
                <c:pt idx="5">
                  <c:v>45027</c:v>
                </c:pt>
                <c:pt idx="6">
                  <c:v>45028</c:v>
                </c:pt>
                <c:pt idx="7">
                  <c:v>45029</c:v>
                </c:pt>
                <c:pt idx="8">
                  <c:v>45030</c:v>
                </c:pt>
                <c:pt idx="9">
                  <c:v>45031</c:v>
                </c:pt>
                <c:pt idx="10">
                  <c:v>45032</c:v>
                </c:pt>
                <c:pt idx="11">
                  <c:v>45033</c:v>
                </c:pt>
                <c:pt idx="12">
                  <c:v>45034</c:v>
                </c:pt>
                <c:pt idx="13">
                  <c:v>45035</c:v>
                </c:pt>
                <c:pt idx="14">
                  <c:v>45036</c:v>
                </c:pt>
                <c:pt idx="15">
                  <c:v>45037</c:v>
                </c:pt>
                <c:pt idx="16">
                  <c:v>45038</c:v>
                </c:pt>
                <c:pt idx="17">
                  <c:v>45039</c:v>
                </c:pt>
                <c:pt idx="18">
                  <c:v>45040</c:v>
                </c:pt>
                <c:pt idx="19">
                  <c:v>45041</c:v>
                </c:pt>
                <c:pt idx="20">
                  <c:v>45042</c:v>
                </c:pt>
                <c:pt idx="21">
                  <c:v>45043</c:v>
                </c:pt>
                <c:pt idx="22">
                  <c:v>45044</c:v>
                </c:pt>
                <c:pt idx="23">
                  <c:v>45045</c:v>
                </c:pt>
                <c:pt idx="24">
                  <c:v>45046</c:v>
                </c:pt>
                <c:pt idx="25">
                  <c:v>45047</c:v>
                </c:pt>
                <c:pt idx="26">
                  <c:v>45048</c:v>
                </c:pt>
                <c:pt idx="27">
                  <c:v>45049</c:v>
                </c:pt>
                <c:pt idx="28">
                  <c:v>45050</c:v>
                </c:pt>
                <c:pt idx="29">
                  <c:v>45051</c:v>
                </c:pt>
                <c:pt idx="30">
                  <c:v>45052</c:v>
                </c:pt>
                <c:pt idx="31">
                  <c:v>45053</c:v>
                </c:pt>
              </c:numCache>
            </c:num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318984"/>
        <c:axId val="161515320"/>
      </c:lineChart>
      <c:dateAx>
        <c:axId val="1633189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61515320"/>
        <c:crosses val="autoZero"/>
        <c:auto val="1"/>
        <c:lblOffset val="100"/>
        <c:baseTimeUnit val="days"/>
      </c:dateAx>
      <c:valAx>
        <c:axId val="161515320"/>
        <c:scaling>
          <c:orientation val="minMax"/>
          <c:max val="3"/>
          <c:min val="0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63318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9686679790026"/>
          <c:y val="9.3140255905511796E-2"/>
          <c:w val="0.22953696646994762"/>
          <c:h val="7.068806815105373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0.27923</cdr:x>
      <cdr:y>0.44047</cdr:y>
    </cdr:from>
    <cdr:to>
      <cdr:x>0.35013</cdr:x>
      <cdr:y>0.50836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52280" y="2196440"/>
          <a:ext cx="64807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Остановка </a:t>
          </a:r>
        </a:p>
        <a:p xmlns:a="http://schemas.openxmlformats.org/drawingml/2006/main">
          <a:pPr algn="ctr"/>
          <a:r>
            <a:rPr lang="ru-RU" sz="800" dirty="0" smtClean="0"/>
            <a:t>по ЗСП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0.3721</cdr:x>
      <cdr:y>0.44047</cdr:y>
    </cdr:from>
    <cdr:to>
      <cdr:x>0.443</cdr:x>
      <cdr:y>0.50836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401146" y="2196440"/>
          <a:ext cx="64807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Остановка </a:t>
          </a:r>
        </a:p>
        <a:p xmlns:a="http://schemas.openxmlformats.org/drawingml/2006/main">
          <a:pPr algn="ctr"/>
          <a:r>
            <a:rPr lang="ru-RU" sz="800" dirty="0" smtClean="0"/>
            <a:t>по ЗСП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0.53132</cdr:x>
      <cdr:y>0.44047</cdr:y>
    </cdr:from>
    <cdr:to>
      <cdr:x>0.60222</cdr:x>
      <cdr:y>0.50836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856536" y="2196440"/>
          <a:ext cx="64807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Остановка </a:t>
          </a:r>
        </a:p>
        <a:p xmlns:a="http://schemas.openxmlformats.org/drawingml/2006/main">
          <a:pPr algn="ctr"/>
          <a:r>
            <a:rPr lang="ru-RU" sz="800" dirty="0" smtClean="0"/>
            <a:t>по ЗСП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0.62586</cdr:x>
      <cdr:y>0.44047</cdr:y>
    </cdr:from>
    <cdr:to>
      <cdr:x>0.69676</cdr:x>
      <cdr:y>0.50836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720632" y="2196440"/>
          <a:ext cx="64807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Остановка </a:t>
          </a:r>
        </a:p>
        <a:p xmlns:a="http://schemas.openxmlformats.org/drawingml/2006/main">
          <a:pPr algn="ctr"/>
          <a:r>
            <a:rPr lang="ru-RU" sz="800" dirty="0" smtClean="0"/>
            <a:t>по ЗСП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0.72039</cdr:x>
      <cdr:y>0.44047</cdr:y>
    </cdr:from>
    <cdr:to>
      <cdr:x>0.79129</cdr:x>
      <cdr:y>0.50836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584728" y="2196440"/>
          <a:ext cx="648072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Остановка </a:t>
          </a:r>
        </a:p>
        <a:p xmlns:a="http://schemas.openxmlformats.org/drawingml/2006/main">
          <a:pPr algn="ctr"/>
          <a:r>
            <a:rPr lang="ru-RU" sz="800" dirty="0" smtClean="0"/>
            <a:t>по ЗСП</a:t>
          </a:r>
          <a:endParaRPr lang="ru-RU" sz="800" dirty="0"/>
        </a:p>
      </cdr:txBody>
    </cdr:sp>
  </cdr:relSizeAnchor>
  <cdr:relSizeAnchor xmlns:cdr="http://schemas.openxmlformats.org/drawingml/2006/chartDrawing">
    <cdr:from>
      <cdr:x>0.80111</cdr:x>
      <cdr:y>0.44047</cdr:y>
    </cdr:from>
    <cdr:to>
      <cdr:x>0.93303</cdr:x>
      <cdr:y>0.53305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322594" y="2196440"/>
          <a:ext cx="1205803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800" dirty="0" smtClean="0"/>
            <a:t>С 1.05 по 5.05 ежедневно остановки по ЗСП </a:t>
          </a:r>
          <a:endParaRPr lang="ru-RU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FA36-0DC4-4BFA-8B7A-EC48DB510414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58D6-539E-46F8-B1E6-CC62F11F29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lIns="90589" tIns="45294" rIns="90589" bIns="45294"/>
          <a:lstStyle/>
          <a:p>
            <a:pPr>
              <a:defRPr/>
            </a:pPr>
            <a:fld id="{907FA3FF-92E4-4CEE-B835-7DB048026EE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7008" y="5179835"/>
            <a:ext cx="4815539" cy="2804276"/>
          </a:xfrm>
          <a:prstGeom prst="rect">
            <a:avLst/>
          </a:prstGeom>
          <a:noFill/>
        </p:spPr>
        <p:txBody>
          <a:bodyPr wrap="square" lIns="88316" tIns="44157" rIns="88316" bIns="4415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15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55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0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543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4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4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4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61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3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024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599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0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4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71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1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23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10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4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8D6-539E-46F8-B1E6-CC62F11F29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41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ый фон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42915" y="115888"/>
            <a:ext cx="5716464" cy="1225550"/>
          </a:xfrm>
        </p:spPr>
        <p:txBody>
          <a:bodyPr lIns="91440" tIns="45720" rIns="91440" bIns="45720"/>
          <a:lstStyle>
            <a:lvl1pPr algn="ctr"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42901" y="1676400"/>
            <a:ext cx="5802923" cy="9604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3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89" y="188913"/>
            <a:ext cx="8281044" cy="647700"/>
          </a:xfr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66965"/>
            <a:ext cx="7772400" cy="1362075"/>
          </a:xfrm>
        </p:spPr>
        <p:txBody>
          <a:bodyPr/>
          <a:lstStyle>
            <a:lvl1pPr algn="ctr">
              <a:defRPr lang="ru-RU" sz="2400" b="1" dirty="0">
                <a:solidFill>
                  <a:schemeClr val="bg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9" y="1196976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94" y="1196976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9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5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xfrm>
            <a:off x="8776763" y="6582952"/>
            <a:ext cx="360039" cy="26064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6" y="188914"/>
            <a:ext cx="2178050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4"/>
            <a:ext cx="6383338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389" y="358877"/>
            <a:ext cx="8281044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6453215"/>
            <a:ext cx="2133601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97" y="1196976"/>
            <a:ext cx="8713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Основной текст </a:t>
            </a:r>
            <a:r>
              <a:rPr lang="en-US" smtClean="0"/>
              <a:t> - </a:t>
            </a:r>
            <a:r>
              <a:rPr lang="ru-RU" smtClean="0"/>
              <a:t>шрифт </a:t>
            </a:r>
            <a:r>
              <a:rPr lang="en-US" smtClean="0"/>
              <a:t>Arial (12 pt)</a:t>
            </a:r>
          </a:p>
          <a:p>
            <a:pPr lvl="0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90" y="188913"/>
            <a:ext cx="7561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 раздела</a:t>
            </a:r>
            <a:br>
              <a:rPr lang="ru-RU" smtClean="0"/>
            </a:br>
            <a:r>
              <a:rPr lang="ru-RU" smtClean="0"/>
              <a:t>шрифт </a:t>
            </a:r>
            <a:r>
              <a:rPr lang="en-US" smtClean="0"/>
              <a:t>Arial</a:t>
            </a:r>
            <a:r>
              <a:rPr lang="ru-RU" smtClean="0"/>
              <a:t> (</a:t>
            </a:r>
            <a:r>
              <a:rPr lang="en-US" smtClean="0"/>
              <a:t>18pt)</a:t>
            </a:r>
            <a:endParaRPr lang="ru-RU" smtClean="0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2" y="645321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215"/>
            <a:ext cx="213360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20080"/>
            <a:ext cx="5976664" cy="93684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Анализ внедрения РПМ-1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177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762139"/>
              </p:ext>
            </p:extLst>
          </p:nvPr>
        </p:nvGraphicFramePr>
        <p:xfrm>
          <a:off x="9525" y="3140968"/>
          <a:ext cx="9026971" cy="365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3072" y="153506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. №1</a:t>
            </a:r>
          </a:p>
          <a:p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859684" y="3501008"/>
            <a:ext cx="1368152" cy="576064"/>
          </a:xfrm>
          <a:prstGeom prst="wedgeRoundRectCallout">
            <a:avLst>
              <a:gd name="adj1" fmla="val -55883"/>
              <a:gd name="adj2" fmla="val 1493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Окончание монтажа РПМ. Запуск скважины по проектной обвязке</a:t>
            </a:r>
            <a:endParaRPr lang="ru-RU" sz="9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835696" y="5694362"/>
            <a:ext cx="1944217" cy="288032"/>
          </a:xfrm>
          <a:prstGeom prst="wedgeRoundRectCallout">
            <a:avLst>
              <a:gd name="adj1" fmla="val -20275"/>
              <a:gd name="adj2" fmla="val -522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73239" y="4401111"/>
            <a:ext cx="1512167" cy="720086"/>
          </a:xfrm>
          <a:prstGeom prst="wedgeRoundRectCallout">
            <a:avLst>
              <a:gd name="adj1" fmla="val 9485"/>
              <a:gd name="adj2" fmla="val -1108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Отбили второй затруб. Привели работу скважины в соответствии с проектом , начало работ по монтажу РПМ</a:t>
            </a:r>
            <a:endParaRPr lang="ru-RU" sz="9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940152" y="5111991"/>
            <a:ext cx="2160240" cy="612062"/>
          </a:xfrm>
          <a:prstGeom prst="wedgeRoundRectCallout">
            <a:avLst>
              <a:gd name="adj1" fmla="val -104"/>
              <a:gd name="adj2" fmla="val -2655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</a:t>
            </a:r>
            <a:r>
              <a:rPr lang="en-US" sz="900" dirty="0" smtClean="0"/>
              <a:t> </a:t>
            </a:r>
            <a:r>
              <a:rPr lang="ru-RU" sz="900" dirty="0" smtClean="0"/>
              <a:t>прекращение </a:t>
            </a:r>
            <a:r>
              <a:rPr lang="ru-RU" sz="900" dirty="0"/>
              <a:t>фонтанирования, </a:t>
            </a:r>
            <a:r>
              <a:rPr lang="ru-RU" sz="900" dirty="0" err="1"/>
              <a:t>скв</a:t>
            </a:r>
            <a:r>
              <a:rPr lang="ru-RU" sz="900" dirty="0"/>
              <a:t> </a:t>
            </a:r>
            <a:r>
              <a:rPr lang="ru-RU" sz="900" dirty="0" smtClean="0"/>
              <a:t>№5 </a:t>
            </a:r>
            <a:r>
              <a:rPr lang="ru-RU" sz="900" dirty="0"/>
              <a:t>приведение режима работы к проектному соответствию </a:t>
            </a:r>
          </a:p>
        </p:txBody>
      </p:sp>
      <p:pic>
        <p:nvPicPr>
          <p:cNvPr id="2" name="Picture 2" descr="C:\Users\AANetsvetaev\Desktop\7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2" y="504130"/>
            <a:ext cx="8121376" cy="249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650285" y="3293037"/>
            <a:ext cx="1944216" cy="207971"/>
          </a:xfrm>
          <a:prstGeom prst="wedgeRoundRectCallout">
            <a:avLst>
              <a:gd name="adj1" fmla="val 24070"/>
              <a:gd name="adj2" fmla="val 48019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проведение ПГО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269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892973"/>
              </p:ext>
            </p:extLst>
          </p:nvPr>
        </p:nvGraphicFramePr>
        <p:xfrm>
          <a:off x="251520" y="260648"/>
          <a:ext cx="85689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3275856" y="1124744"/>
            <a:ext cx="2232248" cy="216024"/>
          </a:xfrm>
          <a:prstGeom prst="wedgeRoundRectCallout">
            <a:avLst>
              <a:gd name="adj1" fmla="val -23897"/>
              <a:gd name="adj2" fmla="val 1550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83072" y="153506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. №1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3072" y="4149080"/>
            <a:ext cx="8280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</a:t>
            </a:r>
            <a:r>
              <a:rPr lang="ru-RU" sz="1200" dirty="0" smtClean="0"/>
              <a:t>кважина №1 до монтажа РПМ-1 </a:t>
            </a:r>
            <a:r>
              <a:rPr lang="ru-RU" sz="1200" dirty="0"/>
              <a:t>давление на приеме</a:t>
            </a:r>
            <a:r>
              <a:rPr lang="ru-RU" sz="1200" dirty="0" smtClean="0"/>
              <a:t> насоса в среднем составляло 53-50 атм, </a:t>
            </a:r>
            <a:r>
              <a:rPr lang="en-US" sz="1200" dirty="0" smtClean="0"/>
              <a:t>Q</a:t>
            </a:r>
            <a:r>
              <a:rPr lang="ru-RU" sz="1200" dirty="0" smtClean="0"/>
              <a:t>ж=19 м3/сут, </a:t>
            </a:r>
            <a:r>
              <a:rPr lang="en-US" sz="1200" dirty="0" smtClean="0"/>
              <a:t>Q</a:t>
            </a:r>
            <a:r>
              <a:rPr lang="ru-RU" sz="1200" dirty="0" smtClean="0"/>
              <a:t>н=14 т/сут. Наблюдались остановки по ЗСП, при работе с КОН «Корвет» </a:t>
            </a:r>
            <a:r>
              <a:rPr lang="el-GR" sz="1200" dirty="0"/>
              <a:t>Δ</a:t>
            </a:r>
            <a:r>
              <a:rPr lang="ru-RU" sz="1200" dirty="0" smtClean="0"/>
              <a:t>Р(Рз-Рл) составлял до 12атм (Была необходимость обвязки второго затруба). Загрузка ПЭД составляла 28-32%, </a:t>
            </a:r>
            <a:r>
              <a:rPr lang="en-US" sz="1200" dirty="0" smtClean="0"/>
              <a:t>Q</a:t>
            </a:r>
            <a:r>
              <a:rPr lang="ru-RU" sz="1200" dirty="0" smtClean="0"/>
              <a:t>г=150-200 тыс.м3/сут. После внедрения РПМ-1 </a:t>
            </a:r>
            <a:r>
              <a:rPr lang="ru-RU" sz="1200" dirty="0"/>
              <a:t>давление на приеме</a:t>
            </a:r>
            <a:r>
              <a:rPr lang="ru-RU" sz="1200" dirty="0" smtClean="0"/>
              <a:t> остаётся в тех же пределах. </a:t>
            </a:r>
            <a:r>
              <a:rPr lang="en-US" sz="1200" dirty="0"/>
              <a:t>Q</a:t>
            </a:r>
            <a:r>
              <a:rPr lang="ru-RU" sz="1200" dirty="0" smtClean="0"/>
              <a:t>ж=35м3/сут</a:t>
            </a:r>
            <a:r>
              <a:rPr lang="ru-RU" sz="1200" dirty="0"/>
              <a:t>, </a:t>
            </a:r>
            <a:r>
              <a:rPr lang="en-US" sz="1200" dirty="0"/>
              <a:t>Q</a:t>
            </a:r>
            <a:r>
              <a:rPr lang="ru-RU" sz="1200" dirty="0" smtClean="0"/>
              <a:t>н=27 т/сут, </a:t>
            </a:r>
            <a:r>
              <a:rPr lang="el-GR" sz="1200" dirty="0"/>
              <a:t>Δ</a:t>
            </a:r>
            <a:r>
              <a:rPr lang="ru-RU" sz="1200" dirty="0"/>
              <a:t>Р(Рз-Рл) </a:t>
            </a:r>
            <a:r>
              <a:rPr lang="ru-RU" sz="1200" dirty="0" smtClean="0"/>
              <a:t>снизился до 3-4 атм. Загрузка ПЭД </a:t>
            </a:r>
            <a:r>
              <a:rPr lang="ru-RU" sz="1200" dirty="0"/>
              <a:t>у</a:t>
            </a:r>
            <a:r>
              <a:rPr lang="ru-RU" sz="1200" dirty="0" smtClean="0"/>
              <a:t>величилась до 38-40%, </a:t>
            </a:r>
            <a:r>
              <a:rPr lang="en-US" sz="1200" dirty="0" smtClean="0"/>
              <a:t>Q</a:t>
            </a:r>
            <a:r>
              <a:rPr lang="ru-RU" sz="1200" dirty="0" smtClean="0"/>
              <a:t>г=680 тыс.м3/сут.  Внедрением РПМ-1 добились стабилизации работы ГНО, повышение показателей добычи попутного газа. По состоянию на  09.06.2023 </a:t>
            </a:r>
            <a:r>
              <a:rPr lang="en-US" sz="1200" dirty="0"/>
              <a:t>Q</a:t>
            </a:r>
            <a:r>
              <a:rPr lang="ru-RU" sz="1200" dirty="0" smtClean="0"/>
              <a:t>ж=64 </a:t>
            </a:r>
            <a:r>
              <a:rPr lang="ru-RU" sz="1200" dirty="0"/>
              <a:t>м3/сут, </a:t>
            </a:r>
            <a:r>
              <a:rPr lang="en-US" sz="1200" dirty="0"/>
              <a:t>Q</a:t>
            </a:r>
            <a:r>
              <a:rPr lang="ru-RU" sz="1200" dirty="0" smtClean="0"/>
              <a:t>н=51,8 т/сут , </a:t>
            </a:r>
            <a:r>
              <a:rPr lang="en-US" sz="1200" dirty="0" smtClean="0"/>
              <a:t>Q</a:t>
            </a:r>
            <a:r>
              <a:rPr lang="ru-RU" sz="1200" dirty="0" smtClean="0"/>
              <a:t>г=265 </a:t>
            </a:r>
            <a:r>
              <a:rPr lang="ru-RU" sz="1200" dirty="0"/>
              <a:t>тыс.м3/сут</a:t>
            </a:r>
          </a:p>
        </p:txBody>
      </p:sp>
    </p:spTree>
    <p:extLst>
      <p:ext uri="{BB962C8B-B14F-4D97-AF65-F5344CB8AC3E}">
        <p14:creationId xmlns:p14="http://schemas.microsoft.com/office/powerpoint/2010/main" val="2076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86318"/>
              </p:ext>
            </p:extLst>
          </p:nvPr>
        </p:nvGraphicFramePr>
        <p:xfrm>
          <a:off x="0" y="2780928"/>
          <a:ext cx="903649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3072" y="153506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 №3</a:t>
            </a:r>
          </a:p>
          <a:p>
            <a:endParaRPr lang="ru-RU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835696" y="3570732"/>
            <a:ext cx="2376350" cy="432049"/>
          </a:xfrm>
          <a:prstGeom prst="wedgeRoundRectCallout">
            <a:avLst>
              <a:gd name="adj1" fmla="val 45250"/>
              <a:gd name="adj2" fmla="val 18589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Падение добычи не наблюдается за счет запуска </a:t>
            </a:r>
            <a:r>
              <a:rPr lang="ru-RU" sz="900" dirty="0" err="1" smtClean="0"/>
              <a:t>скв</a:t>
            </a:r>
            <a:r>
              <a:rPr lang="ru-RU" sz="900" dirty="0" smtClean="0"/>
              <a:t> №4 в работу с РПМ </a:t>
            </a:r>
            <a:endParaRPr lang="ru-RU" sz="9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367629" y="5373216"/>
            <a:ext cx="1512198" cy="720067"/>
          </a:xfrm>
          <a:prstGeom prst="wedgeRoundRectCallout">
            <a:avLst>
              <a:gd name="adj1" fmla="val 84364"/>
              <a:gd name="adj2" fmla="val -10564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Отбили второй затруб. Привели работу скважины в соответствии с проектом, начало работ по монтажу РПМ</a:t>
            </a:r>
            <a:endParaRPr lang="ru-RU" sz="9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723265" y="2586422"/>
            <a:ext cx="1585901" cy="389012"/>
          </a:xfrm>
          <a:prstGeom prst="wedgeRoundRectCallout">
            <a:avLst>
              <a:gd name="adj1" fmla="val -33196"/>
              <a:gd name="adj2" fmla="val 1252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/>
              <a:t>Скв</a:t>
            </a:r>
            <a:r>
              <a:rPr lang="ru-RU" sz="900" dirty="0"/>
              <a:t> </a:t>
            </a:r>
            <a:r>
              <a:rPr lang="ru-RU" sz="900" dirty="0" smtClean="0"/>
              <a:t>№2 </a:t>
            </a:r>
            <a:r>
              <a:rPr lang="ru-RU" sz="900" dirty="0"/>
              <a:t>прекращение фонтанирования, </a:t>
            </a:r>
            <a:r>
              <a:rPr lang="ru-RU" sz="900" dirty="0" smtClean="0"/>
              <a:t>скв</a:t>
            </a:r>
            <a:endParaRPr lang="ru-RU" sz="900" dirty="0"/>
          </a:p>
        </p:txBody>
      </p:sp>
      <p:pic>
        <p:nvPicPr>
          <p:cNvPr id="2" name="Picture 2" descr="C:\Users\AANetsvetaev\Desktop\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1"/>
            <a:ext cx="7992889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516216" y="3284074"/>
            <a:ext cx="1944216" cy="207971"/>
          </a:xfrm>
          <a:prstGeom prst="wedgeRoundRectCallout">
            <a:avLst>
              <a:gd name="adj1" fmla="val 9046"/>
              <a:gd name="adj2" fmla="val 5840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/>
              <a:t>Скв</a:t>
            </a:r>
            <a:r>
              <a:rPr lang="ru-RU" sz="900" dirty="0"/>
              <a:t> </a:t>
            </a:r>
            <a:r>
              <a:rPr lang="ru-RU" sz="900" dirty="0" smtClean="0"/>
              <a:t>№2 проведение ПГО</a:t>
            </a:r>
            <a:endParaRPr lang="ru-RU" sz="9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491880" y="5851772"/>
            <a:ext cx="1944217" cy="288032"/>
          </a:xfrm>
          <a:prstGeom prst="wedgeRoundRectCallout">
            <a:avLst>
              <a:gd name="adj1" fmla="val -20275"/>
              <a:gd name="adj2" fmla="val -522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832139" y="4479379"/>
            <a:ext cx="1368152" cy="576064"/>
          </a:xfrm>
          <a:prstGeom prst="wedgeRoundRectCallout">
            <a:avLst>
              <a:gd name="adj1" fmla="val -45440"/>
              <a:gd name="adj2" fmla="val -18632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Окончание монтажа РПМ. Запуск скважины по проектной обвязке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9710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102838"/>
              </p:ext>
            </p:extLst>
          </p:nvPr>
        </p:nvGraphicFramePr>
        <p:xfrm>
          <a:off x="34032" y="476672"/>
          <a:ext cx="8964489" cy="367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53506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 №3</a:t>
            </a:r>
          </a:p>
          <a:p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979712" y="908720"/>
            <a:ext cx="2232248" cy="216024"/>
          </a:xfrm>
          <a:prstGeom prst="wedgeRoundRectCallout">
            <a:avLst>
              <a:gd name="adj1" fmla="val -25604"/>
              <a:gd name="adj2" fmla="val 9506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43711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 скважине №3 до монтажа РПМ-1 давление на приеме насоса в среднем составляло 52-48 атм, </a:t>
            </a:r>
            <a:r>
              <a:rPr lang="en-US" sz="1200" dirty="0" smtClean="0"/>
              <a:t>Q</a:t>
            </a:r>
            <a:r>
              <a:rPr lang="ru-RU" sz="1200" dirty="0" smtClean="0"/>
              <a:t>ж=20 м3/сут, </a:t>
            </a:r>
            <a:r>
              <a:rPr lang="en-US" sz="1200" dirty="0" smtClean="0"/>
              <a:t>Q</a:t>
            </a:r>
            <a:r>
              <a:rPr lang="ru-RU" sz="1200" dirty="0" smtClean="0"/>
              <a:t>н=12 т/сут. Наблюдались остановки по ЗСП, при работе с КОН «Корвет» </a:t>
            </a:r>
            <a:r>
              <a:rPr lang="el-GR" sz="1200" dirty="0"/>
              <a:t>Δ</a:t>
            </a:r>
            <a:r>
              <a:rPr lang="ru-RU" sz="1200" dirty="0" smtClean="0"/>
              <a:t>Р(Рз-Рл) составлял до 15атм (Была необходимость обвязки второго затруба). После внедрения РПМ-1 наблюдается снижение давление на приеме до средних значений 45-46 атм. </a:t>
            </a:r>
            <a:r>
              <a:rPr lang="en-US" sz="1200" dirty="0"/>
              <a:t>Q</a:t>
            </a:r>
            <a:r>
              <a:rPr lang="ru-RU" sz="1200" dirty="0" smtClean="0"/>
              <a:t>ж=83м3/сут</a:t>
            </a:r>
            <a:r>
              <a:rPr lang="ru-RU" sz="1200" dirty="0"/>
              <a:t>, </a:t>
            </a:r>
            <a:r>
              <a:rPr lang="en-US" sz="1200" dirty="0"/>
              <a:t>Q</a:t>
            </a:r>
            <a:r>
              <a:rPr lang="ru-RU" sz="1200" dirty="0" smtClean="0"/>
              <a:t>н=41 т/сут, </a:t>
            </a:r>
            <a:r>
              <a:rPr lang="el-GR" sz="1200" dirty="0"/>
              <a:t>Δ</a:t>
            </a:r>
            <a:r>
              <a:rPr lang="ru-RU" sz="1200" dirty="0"/>
              <a:t>Р(Рз-Рл) </a:t>
            </a:r>
            <a:r>
              <a:rPr lang="ru-RU" sz="1200" dirty="0" smtClean="0"/>
              <a:t>снизился до 1-1,5 атм. Внедрением РПМ-1 добились стабилизации работы ГНО, повышение показателей добычи нефти. На данный момент </a:t>
            </a:r>
            <a:r>
              <a:rPr lang="en-US" sz="1200" dirty="0"/>
              <a:t>Q</a:t>
            </a:r>
            <a:r>
              <a:rPr lang="ru-RU" sz="1200" dirty="0" smtClean="0"/>
              <a:t>ж=69м3/сут</a:t>
            </a:r>
            <a:r>
              <a:rPr lang="ru-RU" sz="1200" dirty="0"/>
              <a:t>, </a:t>
            </a:r>
            <a:r>
              <a:rPr lang="en-US" sz="1200" dirty="0"/>
              <a:t>Q</a:t>
            </a:r>
            <a:r>
              <a:rPr lang="ru-RU" sz="1200" dirty="0" smtClean="0"/>
              <a:t>н=36,6 </a:t>
            </a:r>
            <a:r>
              <a:rPr lang="ru-RU" sz="1200" dirty="0"/>
              <a:t>т/сут</a:t>
            </a:r>
          </a:p>
        </p:txBody>
      </p:sp>
    </p:spTree>
    <p:extLst>
      <p:ext uri="{BB962C8B-B14F-4D97-AF65-F5344CB8AC3E}">
        <p14:creationId xmlns:p14="http://schemas.microsoft.com/office/powerpoint/2010/main" val="2486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391653"/>
              </p:ext>
            </p:extLst>
          </p:nvPr>
        </p:nvGraphicFramePr>
        <p:xfrm>
          <a:off x="151086" y="548680"/>
          <a:ext cx="881340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9586" y="296486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Скв</a:t>
            </a:r>
            <a:r>
              <a:rPr lang="ru-RU" sz="1400" dirty="0" smtClean="0"/>
              <a:t> №9</a:t>
            </a:r>
          </a:p>
        </p:txBody>
      </p:sp>
      <p:pic>
        <p:nvPicPr>
          <p:cNvPr id="1026" name="Picture 2" descr="C:\Users\AANetsvetaev\Desktop\1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4138048"/>
            <a:ext cx="8208913" cy="2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347863" y="2394992"/>
            <a:ext cx="1944217" cy="288032"/>
          </a:xfrm>
          <a:prstGeom prst="wedgeRoundRectCallout">
            <a:avLst>
              <a:gd name="adj1" fmla="val -20275"/>
              <a:gd name="adj2" fmla="val -522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436096" y="388242"/>
            <a:ext cx="1368152" cy="576064"/>
          </a:xfrm>
          <a:prstGeom prst="wedgeRoundRectCallout">
            <a:avLst>
              <a:gd name="adj1" fmla="val -60060"/>
              <a:gd name="adj2" fmla="val 1873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Окончание монтажа РПМ. Запуск скважины по проектной обвязке</a:t>
            </a:r>
            <a:endParaRPr lang="ru-RU" sz="9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663788" y="244220"/>
            <a:ext cx="1512167" cy="720086"/>
          </a:xfrm>
          <a:prstGeom prst="wedgeRoundRectCallout">
            <a:avLst>
              <a:gd name="adj1" fmla="val -12561"/>
              <a:gd name="adj2" fmla="val 1365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Отбили второй затруб. Привели работу скважины в соответствии с проектом , начало работ по монтажу РПМ</a:t>
            </a:r>
            <a:endParaRPr lang="ru-RU" sz="9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85441" y="3384405"/>
            <a:ext cx="1351833" cy="476643"/>
          </a:xfrm>
          <a:prstGeom prst="wedgeRoundRectCallout">
            <a:avLst>
              <a:gd name="adj1" fmla="val -525"/>
              <a:gd name="adj2" fmla="val -130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Остановка по ЗСП Проведение ХО</a:t>
            </a:r>
          </a:p>
          <a:p>
            <a:r>
              <a:rPr lang="ru-RU" sz="900" dirty="0" smtClean="0"/>
              <a:t>Запуск</a:t>
            </a:r>
            <a:endParaRPr lang="ru-RU" sz="9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588649" y="3384405"/>
            <a:ext cx="1351833" cy="476643"/>
          </a:xfrm>
          <a:prstGeom prst="wedgeRoundRectCallout">
            <a:avLst>
              <a:gd name="adj1" fmla="val -16026"/>
              <a:gd name="adj2" fmla="val -12684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Остановка по ЗСП Проведение ХО</a:t>
            </a:r>
          </a:p>
          <a:p>
            <a:r>
              <a:rPr lang="ru-RU" sz="900" dirty="0" smtClean="0"/>
              <a:t>Запуск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5" y="3061239"/>
            <a:ext cx="536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После приведения режима работы к проектному соответствию наблюдаем дестабилизацию работы скважины. Установка РПМ-1 стабилизировала работу скважины, без необходимости обвязки второго заруба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452320" y="4437112"/>
            <a:ext cx="98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Добыча ПНГ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V:\09.Блок-Главного геолога\03.Управление ППРиГТМ\01.Геологический отдел ПВ\Нецветаев А.А\РПМ-1\237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0668"/>
            <a:ext cx="8712967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74520" y="112673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4701" y="2278860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580113" y="550668"/>
            <a:ext cx="0" cy="32328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316417" y="550668"/>
            <a:ext cx="0" cy="32328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10700" y="558183"/>
            <a:ext cx="0" cy="32328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8456" y="897408"/>
            <a:ext cx="16093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Работа скважины с обвязанным вторым затрубом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4775" y="781992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После приведения режима работы к проектному соответствию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69251" y="833904"/>
            <a:ext cx="1197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Монтаж РПМ-1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105" y="665103"/>
            <a:ext cx="5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>Запуск в работу  РПМ-1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512" y="165794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Скв</a:t>
            </a:r>
            <a:r>
              <a:rPr lang="ru-RU" sz="1400" dirty="0" smtClean="0"/>
              <a:t> №9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241" y="4077072"/>
            <a:ext cx="8820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При установке РПМ-1 на скважину </a:t>
            </a:r>
            <a:r>
              <a:rPr lang="ru-RU" sz="1400" dirty="0" smtClean="0"/>
              <a:t>№9. </a:t>
            </a:r>
            <a:r>
              <a:rPr lang="ru-RU" sz="1400" dirty="0"/>
              <a:t>Осложнена высоким газовым фактором, наблюдаются </a:t>
            </a:r>
          </a:p>
          <a:p>
            <a:pPr algn="just"/>
            <a:r>
              <a:rPr lang="ru-RU" sz="1400" dirty="0"/>
              <a:t>нестабильная работа, высокое  Рзат, загидрачивание ОК, остановка по ЗСП. Наблюдаем стабилизацию работы скважины, без необходимости обвязки второго заруба.  До монтажа РПМ-1 </a:t>
            </a:r>
            <a:r>
              <a:rPr lang="ru-RU" sz="1400" dirty="0" smtClean="0"/>
              <a:t>давление на приеме </a:t>
            </a:r>
            <a:r>
              <a:rPr lang="ru-RU" sz="1400" dirty="0"/>
              <a:t>колебалось в районе 70-75атм, после наблюдается снижение и стабилизация на уровне 50атм. Так же монтаж РПМ-1 позволило увеличить рабочую частоту ЭЦН  с 44,5 до 48 Гц без потери стабильности. Что привело к увеличению </a:t>
            </a:r>
            <a:r>
              <a:rPr lang="en-US" sz="1400" dirty="0"/>
              <a:t>Q</a:t>
            </a:r>
            <a:r>
              <a:rPr lang="ru-RU" sz="1400" dirty="0"/>
              <a:t>ж с 20 м3/сут до 70 м3/сут. </a:t>
            </a:r>
            <a:r>
              <a:rPr lang="en-US" sz="1400" dirty="0"/>
              <a:t>Q</a:t>
            </a:r>
            <a:r>
              <a:rPr lang="ru-RU" sz="1400" dirty="0"/>
              <a:t>газа прирост составил  10000 м3/сут.  После монтажа РПМ-1 получили значительный прирост </a:t>
            </a:r>
            <a:r>
              <a:rPr lang="en-US" sz="1400" dirty="0"/>
              <a:t>Q</a:t>
            </a:r>
            <a:r>
              <a:rPr lang="ru-RU" sz="1400" dirty="0"/>
              <a:t>нефти порядка 40 тонн/сут с 16 до 56.</a:t>
            </a:r>
          </a:p>
          <a:p>
            <a:pPr algn="just"/>
            <a:r>
              <a:rPr lang="ru-RU" sz="1400" dirty="0"/>
              <a:t>Прирост по116 скважине КП 1 получили + 40 т/сут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На данный момент </a:t>
            </a:r>
            <a:r>
              <a:rPr lang="en-US" sz="1400" dirty="0"/>
              <a:t>Q</a:t>
            </a:r>
            <a:r>
              <a:rPr lang="ru-RU" sz="1400" dirty="0" smtClean="0"/>
              <a:t>ж=70м3/сут</a:t>
            </a:r>
            <a:r>
              <a:rPr lang="ru-RU" sz="1400" dirty="0"/>
              <a:t>, </a:t>
            </a:r>
            <a:r>
              <a:rPr lang="en-US" sz="1400" dirty="0"/>
              <a:t>Q</a:t>
            </a:r>
            <a:r>
              <a:rPr lang="ru-RU" sz="1400" dirty="0" smtClean="0"/>
              <a:t>н=24,8 </a:t>
            </a:r>
            <a:r>
              <a:rPr lang="ru-RU" sz="1400" dirty="0"/>
              <a:t>т/сут</a:t>
            </a:r>
          </a:p>
        </p:txBody>
      </p:sp>
    </p:spTree>
    <p:extLst>
      <p:ext uri="{BB962C8B-B14F-4D97-AF65-F5344CB8AC3E}">
        <p14:creationId xmlns:p14="http://schemas.microsoft.com/office/powerpoint/2010/main" val="383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:\09.Блок-Главного геолога\03.Управление ППРиГТМ\01.Геологический отдел ПВ\Нецветаев А.А\РПМ-1\237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83803" y="714150"/>
            <a:ext cx="8514540" cy="31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803" y="115599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Скв</a:t>
            </a:r>
            <a:r>
              <a:rPr lang="ru-RU" sz="1400" dirty="0" smtClean="0"/>
              <a:t> №5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176" y="115599"/>
            <a:ext cx="678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После приведения режима работы к проектному соответствию наблюдаем дестабилизацию работы</a:t>
            </a:r>
          </a:p>
          <a:p>
            <a:r>
              <a:rPr lang="ru-RU" sz="1200" dirty="0" smtClean="0"/>
              <a:t>скважины. Кандидат на установку РПМ-1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2470230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Загрузка ПЭД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9829" y="247536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8529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Работа скважины с обвязанным вторым затрубом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740352" y="714150"/>
            <a:ext cx="0" cy="31468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4088" y="81256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После приведения режима работы к проектному соответствию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7660" y="4725144"/>
            <a:ext cx="8580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22.04.2023  произвели </a:t>
            </a:r>
            <a:r>
              <a:rPr lang="ru-RU" sz="1400" dirty="0"/>
              <a:t>запуск РПМ-1 в работу на </a:t>
            </a:r>
            <a:r>
              <a:rPr lang="ru-RU" sz="1400" dirty="0" err="1"/>
              <a:t>скв</a:t>
            </a:r>
            <a:r>
              <a:rPr lang="ru-RU" sz="1400" dirty="0"/>
              <a:t> </a:t>
            </a:r>
            <a:r>
              <a:rPr lang="ru-RU" sz="1400" dirty="0" smtClean="0"/>
              <a:t>№5. Наблюдается </a:t>
            </a:r>
            <a:r>
              <a:rPr lang="ru-RU" sz="1400" dirty="0"/>
              <a:t>снижение </a:t>
            </a:r>
            <a:r>
              <a:rPr lang="ru-RU" sz="1400" dirty="0" smtClean="0"/>
              <a:t>давления на приеме  </a:t>
            </a:r>
            <a:r>
              <a:rPr lang="ru-RU" sz="1400" dirty="0"/>
              <a:t>со средних значений 73-75атм до 50-54атм. В данный момент работа скважины стабильна без обвязки второго затруба. Увеличению </a:t>
            </a:r>
            <a:r>
              <a:rPr lang="en-US" sz="1400" dirty="0"/>
              <a:t>Q</a:t>
            </a:r>
            <a:r>
              <a:rPr lang="ru-RU" sz="1400" dirty="0"/>
              <a:t>ж с 5 м3/сут до 16 м3/сут. Прирост </a:t>
            </a:r>
            <a:r>
              <a:rPr lang="en-US" sz="1400" dirty="0"/>
              <a:t>Q</a:t>
            </a:r>
            <a:r>
              <a:rPr lang="ru-RU" sz="1400" dirty="0"/>
              <a:t>нефти порядка 12 тонн/сут с 4 до 16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По состоянию на июнь </a:t>
            </a:r>
            <a:r>
              <a:rPr lang="en-US" sz="1400" dirty="0"/>
              <a:t>Q</a:t>
            </a:r>
            <a:r>
              <a:rPr lang="ru-RU" sz="1400" dirty="0" smtClean="0"/>
              <a:t>ж=31м3/сут</a:t>
            </a:r>
            <a:r>
              <a:rPr lang="ru-RU" sz="1400" dirty="0"/>
              <a:t>, </a:t>
            </a:r>
            <a:r>
              <a:rPr lang="en-US" sz="1400" dirty="0"/>
              <a:t>Q</a:t>
            </a:r>
            <a:r>
              <a:rPr lang="ru-RU" sz="1400" dirty="0" smtClean="0"/>
              <a:t>н=25,1 т/сут прирост 21,1 тонны.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860032" y="714150"/>
            <a:ext cx="0" cy="314689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52990" y="1350417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Рприем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0392" y="3429000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Рприем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5701" y="2567697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Загрузка ПЭД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V:\09.Блок-Главного геолога\03.Управление ППРиГТМ\01.Геологический отдел ПВ\Нецветаев А.А\РПМ-1\2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1520" y="48092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Скв</a:t>
            </a:r>
            <a:r>
              <a:rPr lang="ru-RU" sz="1600" dirty="0" smtClean="0"/>
              <a:t> №10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645024"/>
            <a:ext cx="84969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27.04.2023 Произвели монтаж РПМ-1. При работе скважины со стандартными обратными клапанами типа «Корвет», в работе скважины наблюдается сбои в стабильности, загидрачивание ОК, повышение давления в затрубном пространств </a:t>
            </a:r>
            <a:r>
              <a:rPr lang="el-GR" sz="1400" dirty="0" smtClean="0"/>
              <a:t>Δ</a:t>
            </a:r>
            <a:r>
              <a:rPr lang="ru-RU" sz="1400" dirty="0"/>
              <a:t>Р </a:t>
            </a:r>
            <a:r>
              <a:rPr lang="ru-RU" sz="1400" dirty="0" smtClean="0"/>
              <a:t>(Рз-Рл) достигало 7 атм. В следствии оттеснение газом  от забоя жидкой фазы. Отложение парафина + гидраты в НКТ, частая постановка звена </a:t>
            </a:r>
            <a:r>
              <a:rPr lang="ru-RU" sz="1400" dirty="0"/>
              <a:t>по очистке от АСПО, </a:t>
            </a:r>
            <a:r>
              <a:rPr lang="ru-RU" sz="1400" dirty="0" smtClean="0"/>
              <a:t>остановки по ЗСП. До монтажа РПМ-1 </a:t>
            </a:r>
            <a:r>
              <a:rPr lang="en-US" sz="1400" dirty="0" smtClean="0"/>
              <a:t>Q</a:t>
            </a:r>
            <a:r>
              <a:rPr lang="ru-RU" sz="1400" dirty="0" smtClean="0"/>
              <a:t>ж=28 м3/сут </a:t>
            </a:r>
            <a:r>
              <a:rPr lang="en-US" sz="1400" dirty="0" smtClean="0"/>
              <a:t>Q</a:t>
            </a:r>
            <a:r>
              <a:rPr lang="ru-RU" sz="1400" dirty="0" smtClean="0"/>
              <a:t>н=22т/сут, после запуска в работу РПМ-1 </a:t>
            </a:r>
            <a:r>
              <a:rPr lang="en-US" sz="1400" dirty="0"/>
              <a:t>Q</a:t>
            </a:r>
            <a:r>
              <a:rPr lang="ru-RU" sz="1400" dirty="0" smtClean="0"/>
              <a:t>ж=51 м3/сут </a:t>
            </a:r>
            <a:r>
              <a:rPr lang="en-US" sz="1400" dirty="0"/>
              <a:t>Q</a:t>
            </a:r>
            <a:r>
              <a:rPr lang="ru-RU" sz="1400" dirty="0" smtClean="0"/>
              <a:t>н=39т/сут. 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После выхода скважины на устоявшийся режим </a:t>
            </a:r>
            <a:r>
              <a:rPr lang="en-US" sz="1400" dirty="0"/>
              <a:t>Q</a:t>
            </a:r>
            <a:r>
              <a:rPr lang="ru-RU" sz="1400" dirty="0" smtClean="0"/>
              <a:t>ж=51м3/сут</a:t>
            </a:r>
            <a:r>
              <a:rPr lang="ru-RU" sz="1400" dirty="0"/>
              <a:t>, </a:t>
            </a:r>
            <a:r>
              <a:rPr lang="en-US" sz="1400" dirty="0"/>
              <a:t>Q</a:t>
            </a:r>
            <a:r>
              <a:rPr lang="ru-RU" sz="1400" dirty="0" smtClean="0"/>
              <a:t>н=35,3 </a:t>
            </a:r>
            <a:r>
              <a:rPr lang="ru-RU" sz="1400" dirty="0"/>
              <a:t>т/сут </a:t>
            </a:r>
          </a:p>
        </p:txBody>
      </p:sp>
    </p:spTree>
    <p:extLst>
      <p:ext uri="{BB962C8B-B14F-4D97-AF65-F5344CB8AC3E}">
        <p14:creationId xmlns:p14="http://schemas.microsoft.com/office/powerpoint/2010/main" val="11221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48092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Скв</a:t>
            </a:r>
            <a:r>
              <a:rPr lang="ru-RU" sz="1600" dirty="0" smtClean="0"/>
              <a:t> №11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3645024"/>
            <a:ext cx="84969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5.05.2023 Произвели монтаж РПМ-1. При работе скважины со стандартными обратными клапанами типа «Корвет», в работе скважины наблюдается сбои в стабильности, загидрачивание ОК, повышение давления в затрубном пространств. В следствии оттеснение газом  от забоя жидкой фазы. Отложение парафина + гидраты в НКТ, частая постановка звена по очистке от АСПО, остановки по ЗСП. До монтажа РПМ-1 </a:t>
            </a:r>
            <a:r>
              <a:rPr lang="en-US" sz="1400" dirty="0" smtClean="0"/>
              <a:t>Q</a:t>
            </a:r>
            <a:r>
              <a:rPr lang="ru-RU" sz="1400" dirty="0" smtClean="0"/>
              <a:t>ж=36 м3/сут </a:t>
            </a:r>
            <a:r>
              <a:rPr lang="en-US" sz="1400" dirty="0" smtClean="0"/>
              <a:t>Q</a:t>
            </a:r>
            <a:r>
              <a:rPr lang="ru-RU" sz="1400" dirty="0" smtClean="0"/>
              <a:t>н=28,8т/сут, после запуска в работу РПМ-1 </a:t>
            </a:r>
            <a:r>
              <a:rPr lang="en-US" sz="1400" dirty="0"/>
              <a:t>Q</a:t>
            </a:r>
            <a:r>
              <a:rPr lang="ru-RU" sz="1400" dirty="0" smtClean="0"/>
              <a:t>ж=42 </a:t>
            </a:r>
            <a:r>
              <a:rPr lang="ru-RU" sz="1400" dirty="0"/>
              <a:t>м3/сут </a:t>
            </a:r>
            <a:r>
              <a:rPr lang="ru-RU" sz="1400" dirty="0" smtClean="0"/>
              <a:t> </a:t>
            </a:r>
            <a:r>
              <a:rPr lang="en-US" sz="1400" dirty="0" smtClean="0"/>
              <a:t>Q</a:t>
            </a:r>
            <a:r>
              <a:rPr lang="ru-RU" sz="1400" dirty="0" smtClean="0"/>
              <a:t>н=34,7т/сут</a:t>
            </a:r>
          </a:p>
          <a:p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76" y="764704"/>
            <a:ext cx="6920407" cy="27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9872" y="94501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0914" y="48092"/>
            <a:ext cx="1002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/>
              <a:t>Скв</a:t>
            </a:r>
            <a:r>
              <a:rPr lang="ru-RU" sz="1600" dirty="0" smtClean="0"/>
              <a:t>. №12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914" y="5589240"/>
            <a:ext cx="84969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6</a:t>
            </a:r>
            <a:r>
              <a:rPr lang="ru-RU" sz="1400" dirty="0" smtClean="0"/>
              <a:t>.05.2023 Произвели монтаж РПМ-1. При работе скважины со стандартными обратными клапанами типа «Корвет», в работе скважины наблюдается сбои в стабильности, оттеснение газом  от забоя жидкой фазы. </a:t>
            </a:r>
            <a:r>
              <a:rPr lang="ru-RU" sz="1400" dirty="0"/>
              <a:t>О</a:t>
            </a:r>
            <a:r>
              <a:rPr lang="ru-RU" sz="1400" dirty="0" smtClean="0"/>
              <a:t>становки по ЗСП, технологии по промывке насоса. До монтажа РПМ-1 </a:t>
            </a:r>
            <a:r>
              <a:rPr lang="en-US" sz="1400" dirty="0" smtClean="0"/>
              <a:t>Q</a:t>
            </a:r>
            <a:r>
              <a:rPr lang="ru-RU" sz="1400" dirty="0" smtClean="0"/>
              <a:t>ж=161 м3/сут </a:t>
            </a:r>
            <a:r>
              <a:rPr lang="en-US" sz="1400" dirty="0" smtClean="0"/>
              <a:t>Q</a:t>
            </a:r>
            <a:r>
              <a:rPr lang="ru-RU" sz="1400" dirty="0" smtClean="0"/>
              <a:t>н=14,9т/сут, после запуска в работу РПМ-1 </a:t>
            </a:r>
            <a:r>
              <a:rPr lang="en-US" sz="1400" dirty="0"/>
              <a:t>Q</a:t>
            </a:r>
            <a:r>
              <a:rPr lang="ru-RU" sz="1400" dirty="0" smtClean="0"/>
              <a:t>ж=161 </a:t>
            </a:r>
            <a:r>
              <a:rPr lang="ru-RU" sz="1400" dirty="0"/>
              <a:t>м3/сут </a:t>
            </a:r>
            <a:r>
              <a:rPr lang="en-US" sz="1400" dirty="0"/>
              <a:t>Q</a:t>
            </a:r>
            <a:r>
              <a:rPr lang="ru-RU" sz="1400" dirty="0" smtClean="0"/>
              <a:t>н=16,3/сут</a:t>
            </a:r>
          </a:p>
          <a:p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19872" y="94501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65661919"/>
              </p:ext>
            </p:extLst>
          </p:nvPr>
        </p:nvGraphicFramePr>
        <p:xfrm>
          <a:off x="107504" y="386646"/>
          <a:ext cx="9041829" cy="498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042889" y="2583086"/>
            <a:ext cx="64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Остановка </a:t>
            </a:r>
          </a:p>
          <a:p>
            <a:pPr algn="ctr"/>
            <a:r>
              <a:rPr lang="ru-RU" sz="800" dirty="0" smtClean="0"/>
              <a:t>по ЗСП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64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714302"/>
              </p:ext>
            </p:extLst>
          </p:nvPr>
        </p:nvGraphicFramePr>
        <p:xfrm>
          <a:off x="1" y="13072"/>
          <a:ext cx="9036495" cy="289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9512" y="2906942"/>
            <a:ext cx="5400600" cy="33877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При приведении скважины осложненных высоким газовым фактором к работе в проектном соответствии наблюдается </a:t>
            </a:r>
          </a:p>
          <a:p>
            <a:r>
              <a:rPr lang="ru-RU" sz="1200" dirty="0"/>
              <a:t>у</a:t>
            </a:r>
            <a:r>
              <a:rPr lang="ru-RU" sz="1200" dirty="0" smtClean="0"/>
              <a:t>худшение работы данных скважин. Рост Рзатр, дестабилизация работы УЭЦН, остановки по ЗСП (загидрачивание обратных клапанов), по некоторым скважинам наблюдается оттеснение газом жидкости в при забойной зоне, уменьшение добычи попутного нефтяного газа. На графике прослеживается связь добычи ПНГ за сутки после демонтажа обвязки вторых затрубов и начала мероприятий по внедрению РПМ. После </a:t>
            </a:r>
            <a:r>
              <a:rPr lang="ru-RU" sz="1200" dirty="0"/>
              <a:t>м</a:t>
            </a:r>
            <a:r>
              <a:rPr lang="ru-RU" sz="1200" dirty="0" smtClean="0"/>
              <a:t>онтажа РПМ и запуска скважин в работу </a:t>
            </a:r>
            <a:r>
              <a:rPr lang="ru-RU" sz="1200" dirty="0"/>
              <a:t>в проектном соответствии </a:t>
            </a:r>
            <a:r>
              <a:rPr lang="ru-RU" sz="1200" dirty="0" smtClean="0"/>
              <a:t>наблюдается стабилизация работы скважин, выход работы на стабильный режим, увеличение добычи нефти и попутного нефтяного газа без помощи монтажа обвязки вторых затрубов. </a:t>
            </a:r>
          </a:p>
        </p:txBody>
      </p:sp>
      <p:pic>
        <p:nvPicPr>
          <p:cNvPr id="18" name="Picture 2" descr="C:\Users\AANetsvetaev\Desktop\-5467903172568795937_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06942"/>
            <a:ext cx="2817890" cy="38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3300806" y="6538584"/>
            <a:ext cx="2628283" cy="252028"/>
          </a:xfrm>
          <a:prstGeom prst="wedgeRoundRectCallout">
            <a:avLst>
              <a:gd name="adj1" fmla="val 80212"/>
              <a:gd name="adj2" fmla="val -38582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Загидраченый обратный клапан, причина ЗСП</a:t>
            </a:r>
            <a:endParaRPr lang="ru-RU" sz="900" dirty="0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6156176" y="1790098"/>
            <a:ext cx="2160240" cy="543180"/>
          </a:xfrm>
          <a:prstGeom prst="wedgeRoundRectCallout">
            <a:avLst>
              <a:gd name="adj1" fmla="val -1127"/>
              <a:gd name="adj2" fmla="val -1841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прекращение фонтанирования,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№5 приведение </a:t>
            </a:r>
            <a:r>
              <a:rPr lang="ru-RU" sz="900" dirty="0"/>
              <a:t>режима работы к проектному соответствию 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39552" y="1629755"/>
            <a:ext cx="1879009" cy="648072"/>
          </a:xfrm>
          <a:prstGeom prst="wedgeRoundRectCallout">
            <a:avLst>
              <a:gd name="adj1" fmla="val 81183"/>
              <a:gd name="adj2" fmla="val -5909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Приведение режима работы к проектному соответствию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№4, начало работ по внедрении. РПМ</a:t>
            </a:r>
            <a:endParaRPr lang="ru-RU" sz="9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91280" y="188640"/>
            <a:ext cx="1908680" cy="648072"/>
          </a:xfrm>
          <a:prstGeom prst="wedgeRoundRectCallout">
            <a:avLst>
              <a:gd name="adj1" fmla="val 18955"/>
              <a:gd name="adj2" fmla="val 664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Приведение режима работы к проектному соответствию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№1, начало работ по внедрению РПМ</a:t>
            </a:r>
            <a:endParaRPr lang="ru-RU" sz="900" dirty="0"/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591714" y="476672"/>
            <a:ext cx="3168409" cy="360040"/>
          </a:xfrm>
          <a:prstGeom prst="wedgeRoundRectCallout">
            <a:avLst>
              <a:gd name="adj1" fmla="val -22463"/>
              <a:gd name="adj2" fmla="val 3252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прекращение фонтанирования, запуск ЭЦН, возобновление фонтанирования, остановка ЭЦН</a:t>
            </a:r>
            <a:endParaRPr lang="ru-RU" sz="900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870882" y="1052736"/>
            <a:ext cx="1944197" cy="180020"/>
          </a:xfrm>
          <a:prstGeom prst="wedgeRoundRectCallout">
            <a:avLst>
              <a:gd name="adj1" fmla="val -51063"/>
              <a:gd name="adj2" fmla="val 26086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Запуск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№1в работу с РПМ</a:t>
            </a:r>
            <a:endParaRPr lang="ru-RU" sz="9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3726868" y="2153258"/>
            <a:ext cx="2088211" cy="180020"/>
          </a:xfrm>
          <a:prstGeom prst="wedgeRoundRectCallout">
            <a:avLst>
              <a:gd name="adj1" fmla="val 66721"/>
              <a:gd name="adj2" fmla="val -3087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Запуск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№4 в работу с РПМ</a:t>
            </a:r>
            <a:endParaRPr lang="ru-RU" sz="900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940152" y="113159"/>
            <a:ext cx="1728175" cy="363513"/>
          </a:xfrm>
          <a:prstGeom prst="wedgeRoundRectCallout">
            <a:avLst>
              <a:gd name="adj1" fmla="val -50644"/>
              <a:gd name="adj2" fmla="val 33428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smtClean="0"/>
              <a:t>Начало работ по внедрению РПМ на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№3</a:t>
            </a:r>
            <a:endParaRPr lang="ru-RU" sz="90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7337276" y="536441"/>
            <a:ext cx="1800200" cy="240502"/>
          </a:xfrm>
          <a:prstGeom prst="wedgeRoundRectCallout">
            <a:avLst>
              <a:gd name="adj1" fmla="val 4520"/>
              <a:gd name="adj2" fmla="val 3458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проведение ПГО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8622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48092"/>
            <a:ext cx="490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Месторождение </a:t>
            </a:r>
            <a:r>
              <a:rPr lang="ru-RU" sz="1600" dirty="0"/>
              <a:t>в районах Крайнего Севера </a:t>
            </a:r>
            <a:r>
              <a:rPr lang="ru-RU" sz="1600" dirty="0" err="1" smtClean="0"/>
              <a:t>скв</a:t>
            </a:r>
            <a:r>
              <a:rPr lang="ru-RU" sz="1600" dirty="0" smtClean="0"/>
              <a:t>. №13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94501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NRUsmanov\Desktop\12123123123123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/>
          <a:stretch/>
        </p:blipFill>
        <p:spPr bwMode="auto">
          <a:xfrm>
            <a:off x="467543" y="530858"/>
            <a:ext cx="861578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914" y="5012054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03.05.2023 Произвели монтаж РПМ-1. При работе скважины со стандартными обратными клапанами типа «Корвет», в работе скважины наблюдается сбои в стабильности, оттеснение газом  от забоя жидкой фазы. Образование гидратов в НКТ, </a:t>
            </a:r>
            <a:r>
              <a:rPr lang="ru-RU" sz="1400" dirty="0"/>
              <a:t>о</a:t>
            </a:r>
            <a:r>
              <a:rPr lang="ru-RU" sz="1400" dirty="0" smtClean="0"/>
              <a:t>становки по ЗСП, технологии по промывке насоса. До монтажа РПМ-1 </a:t>
            </a:r>
            <a:r>
              <a:rPr lang="en-US" sz="1400" dirty="0" smtClean="0"/>
              <a:t>Q</a:t>
            </a:r>
            <a:r>
              <a:rPr lang="ru-RU" sz="1400" dirty="0" smtClean="0"/>
              <a:t>ж=60 м3/сут </a:t>
            </a:r>
            <a:r>
              <a:rPr lang="en-US" sz="1400" dirty="0" smtClean="0"/>
              <a:t>Q</a:t>
            </a:r>
            <a:r>
              <a:rPr lang="ru-RU" sz="1400" dirty="0" smtClean="0"/>
              <a:t>н=34,9т/сут, после запуска в работу РПМ-1 </a:t>
            </a:r>
            <a:r>
              <a:rPr lang="en-US" sz="1400" dirty="0"/>
              <a:t>Q</a:t>
            </a:r>
            <a:r>
              <a:rPr lang="ru-RU" sz="1400" dirty="0" smtClean="0"/>
              <a:t>ж=67м3/сут, </a:t>
            </a:r>
            <a:r>
              <a:rPr lang="en-US" sz="1400" dirty="0" smtClean="0"/>
              <a:t>Q</a:t>
            </a:r>
            <a:r>
              <a:rPr lang="ru-RU" sz="1400" dirty="0" smtClean="0"/>
              <a:t>н=41,4. </a:t>
            </a:r>
          </a:p>
        </p:txBody>
      </p:sp>
    </p:spTree>
    <p:extLst>
      <p:ext uri="{BB962C8B-B14F-4D97-AF65-F5344CB8AC3E}">
        <p14:creationId xmlns:p14="http://schemas.microsoft.com/office/powerpoint/2010/main" val="14286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48092"/>
            <a:ext cx="4952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Месторождение в районах Крайнего Севера </a:t>
            </a:r>
            <a:r>
              <a:rPr lang="ru-RU" sz="1600" dirty="0" err="1"/>
              <a:t>скв</a:t>
            </a:r>
            <a:r>
              <a:rPr lang="ru-RU" sz="1600" dirty="0"/>
              <a:t>. №</a:t>
            </a:r>
            <a:r>
              <a:rPr lang="ru-RU" sz="1600" dirty="0" smtClean="0"/>
              <a:t>13 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94501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932891" cy="40699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46783"/>
            <a:ext cx="849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Графики до установки РПМ-1, на графике наблюдается нестабильная работа ЭЦН, срывы  подачи, рост Рприема, рост Рзатрубного +6 атм. от Рлин.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7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48092"/>
            <a:ext cx="490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Месторождение в районах Крайнего Севера</a:t>
            </a:r>
            <a:r>
              <a:rPr lang="ru-RU" sz="1600" dirty="0" smtClean="0"/>
              <a:t> </a:t>
            </a:r>
            <a:r>
              <a:rPr lang="ru-RU" sz="1600" dirty="0" err="1"/>
              <a:t>скв</a:t>
            </a:r>
            <a:r>
              <a:rPr lang="ru-RU" sz="1600" dirty="0"/>
              <a:t>. №13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1680" y="1052736"/>
            <a:ext cx="768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Загрузка ПЭД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2367642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945014"/>
            <a:ext cx="5212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Рприем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43" y="483349"/>
            <a:ext cx="84988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Графики после монтажа  РПМ-1, на графике наблюдается стабильная работа ЭЦН, по программе РПТ(режима поддержания токов), отсутствуют остановки по ЗСП, Рзатр. Стабилизировалось. На данном этапе прирост составляет 6,5 тонн в сутки.</a:t>
            </a:r>
          </a:p>
          <a:p>
            <a:pPr algn="just"/>
            <a:r>
              <a:rPr lang="ru-RU" sz="1600" dirty="0"/>
              <a:t>Также прекратили подачу хим. реагента (ингибитор гидратообразования 5л./сут ), что привело к экономии </a:t>
            </a:r>
            <a:r>
              <a:rPr lang="ru-RU" sz="1600" dirty="0" smtClean="0"/>
              <a:t>8 400 руб/мес., 100 800 руб/год.</a:t>
            </a:r>
            <a:endParaRPr lang="ru-RU" sz="1600" dirty="0"/>
          </a:p>
          <a:p>
            <a:pPr algn="just"/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42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092"/>
            <a:ext cx="4865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Месторождение </a:t>
            </a:r>
            <a:r>
              <a:rPr lang="ru-RU" sz="1600" dirty="0" smtClean="0"/>
              <a:t>в </a:t>
            </a:r>
            <a:r>
              <a:rPr lang="ru-RU" sz="1600" dirty="0"/>
              <a:t>районах </a:t>
            </a:r>
            <a:r>
              <a:rPr lang="ru-RU" sz="1600" dirty="0" smtClean="0"/>
              <a:t>Крайнего Севера </a:t>
            </a:r>
            <a:r>
              <a:rPr lang="ru-RU" sz="1600" dirty="0" err="1"/>
              <a:t>скв</a:t>
            </a:r>
            <a:r>
              <a:rPr lang="ru-RU" sz="1600" dirty="0"/>
              <a:t>. </a:t>
            </a:r>
            <a:r>
              <a:rPr lang="ru-RU" sz="1600" dirty="0" smtClean="0"/>
              <a:t>№14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486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После </a:t>
            </a:r>
            <a:r>
              <a:rPr lang="ru-RU" dirty="0"/>
              <a:t>монтажа  РПМ-1, на </a:t>
            </a:r>
            <a:r>
              <a:rPr lang="ru-RU" dirty="0" smtClean="0"/>
              <a:t>скважине </a:t>
            </a:r>
            <a:r>
              <a:rPr lang="ru-RU" dirty="0"/>
              <a:t>наблюдается стабильная работа ЭЦН, </a:t>
            </a:r>
            <a:r>
              <a:rPr lang="ru-RU" dirty="0" smtClean="0"/>
              <a:t>отсутствуют </a:t>
            </a:r>
            <a:r>
              <a:rPr lang="ru-RU" dirty="0"/>
              <a:t>остановки по ЗСП, Рзатр. </a:t>
            </a:r>
            <a:r>
              <a:rPr lang="ru-RU" dirty="0" smtClean="0"/>
              <a:t>Снизилось на 4атм. Рост Рприема что позволило привести увеличение частоты работы УЭЦН с 53Гц до 55Гц.</a:t>
            </a:r>
          </a:p>
          <a:p>
            <a:pPr algn="just"/>
            <a:r>
              <a:rPr lang="ru-RU" dirty="0" smtClean="0"/>
              <a:t>По состоянию на 24.06 скважину поставили на разгоне. После разгона был проведен контрольный замер дебита. </a:t>
            </a:r>
            <a:r>
              <a:rPr lang="en-US" dirty="0"/>
              <a:t>Q</a:t>
            </a:r>
            <a:r>
              <a:rPr lang="ru-RU" dirty="0" smtClean="0"/>
              <a:t>ж=69 м3/сут</a:t>
            </a:r>
            <a:r>
              <a:rPr lang="ru-RU" dirty="0"/>
              <a:t>, </a:t>
            </a:r>
            <a:r>
              <a:rPr lang="en-US" dirty="0"/>
              <a:t>Q</a:t>
            </a:r>
            <a:r>
              <a:rPr lang="ru-RU" dirty="0" smtClean="0"/>
              <a:t>н=59,6 тн/сут. Прирост составил 6,9 тонны в сутки.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Также на данном этапе уже </a:t>
            </a:r>
            <a:r>
              <a:rPr lang="ru-RU" dirty="0"/>
              <a:t>прекратили подачу хим. реагента (ингибитор гидратообразования </a:t>
            </a:r>
            <a:r>
              <a:rPr lang="ru-RU" dirty="0" smtClean="0"/>
              <a:t>9л</a:t>
            </a:r>
            <a:r>
              <a:rPr lang="ru-RU" dirty="0"/>
              <a:t>./сут ), что привело к экономии </a:t>
            </a:r>
            <a:r>
              <a:rPr lang="ru-RU" dirty="0" smtClean="0"/>
              <a:t>10 260руб/мес</a:t>
            </a:r>
            <a:r>
              <a:rPr lang="ru-RU" dirty="0"/>
              <a:t>., </a:t>
            </a:r>
            <a:r>
              <a:rPr lang="ru-RU" dirty="0" smtClean="0"/>
              <a:t>120 </a:t>
            </a:r>
            <a:r>
              <a:rPr lang="ru-RU" dirty="0"/>
              <a:t>800 руб/год.</a:t>
            </a:r>
          </a:p>
        </p:txBody>
      </p:sp>
    </p:spTree>
    <p:extLst>
      <p:ext uri="{BB962C8B-B14F-4D97-AF65-F5344CB8AC3E}">
        <p14:creationId xmlns:p14="http://schemas.microsoft.com/office/powerpoint/2010/main" val="31140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4799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17322"/>
            <a:ext cx="84969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/>
              <a:t>При использовании стандартных обратных клапанов на скважинах осложнённых высоким газовым </a:t>
            </a:r>
            <a:r>
              <a:rPr lang="ru-RU" sz="1200" dirty="0"/>
              <a:t>фактором </a:t>
            </a:r>
            <a:r>
              <a:rPr lang="ru-RU" sz="1200" dirty="0" smtClean="0"/>
              <a:t>(с </a:t>
            </a:r>
            <a:r>
              <a:rPr lang="ru-RU" sz="1200" dirty="0"/>
              <a:t>добычей ПНГ свыше 100000 м3/</a:t>
            </a:r>
            <a:r>
              <a:rPr lang="ru-RU" sz="1200" dirty="0" err="1"/>
              <a:t>сут</a:t>
            </a:r>
            <a:r>
              <a:rPr lang="ru-RU" sz="1200" dirty="0"/>
              <a:t>) </a:t>
            </a:r>
            <a:r>
              <a:rPr lang="ru-RU" sz="1200" dirty="0" smtClean="0"/>
              <a:t>наблюдается  нестабильная работа. Высокое Рзатр, загидрачивание ОК, плавающая загрузка ПЭД, остановки по ЗСП. В следствии снижение добычи нефти и добычи ПНГ по данным скважинам.</a:t>
            </a:r>
          </a:p>
          <a:p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При монтаже РПМ прослеживается стабилизация режима работы скважин. Снижение Рзатр, нормализация и повышение Загрузки ПЭД, выход работы скважин на стабильный режим. Так же прослеживается улучшение показателей добычи нефти ПНГ. По отдельным скважин   </a:t>
            </a:r>
            <a:r>
              <a:rPr lang="ru-RU" sz="1200" dirty="0"/>
              <a:t>наблюдается </a:t>
            </a:r>
            <a:r>
              <a:rPr lang="ru-RU" sz="1200" dirty="0" smtClean="0"/>
              <a:t>рост </a:t>
            </a:r>
            <a:r>
              <a:rPr lang="ru-RU" sz="1200" dirty="0"/>
              <a:t>дебита по жидкости </a:t>
            </a:r>
            <a:r>
              <a:rPr lang="ru-RU" sz="1200" dirty="0" smtClean="0"/>
              <a:t>, связано </a:t>
            </a:r>
            <a:r>
              <a:rPr lang="ru-RU" sz="1200" dirty="0"/>
              <a:t>с оттеснением попутного  газа от </a:t>
            </a:r>
            <a:r>
              <a:rPr lang="ru-RU" sz="1200" dirty="0" smtClean="0"/>
              <a:t>при забойной </a:t>
            </a:r>
            <a:r>
              <a:rPr lang="ru-RU" sz="1200" dirty="0"/>
              <a:t>зоны пласта  и постепенным замещением газа в затрубном пространстве газожидкостной </a:t>
            </a:r>
            <a:r>
              <a:rPr lang="ru-RU" sz="1200" dirty="0" smtClean="0"/>
              <a:t>смесью. (Выход на ФПЗ по затрубу).</a:t>
            </a:r>
          </a:p>
          <a:p>
            <a:endParaRPr lang="ru-RU" sz="1600" dirty="0" smtClean="0"/>
          </a:p>
          <a:p>
            <a:r>
              <a:rPr lang="ru-RU" dirty="0" smtClean="0"/>
              <a:t>   </a:t>
            </a:r>
            <a:endParaRPr lang="ru-RU" sz="1200" dirty="0" smtClean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231"/>
              </p:ext>
            </p:extLst>
          </p:nvPr>
        </p:nvGraphicFramePr>
        <p:xfrm>
          <a:off x="323528" y="2215141"/>
          <a:ext cx="8391154" cy="4637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816"/>
                <a:gridCol w="393816"/>
                <a:gridCol w="393816"/>
                <a:gridCol w="451248"/>
                <a:gridCol w="449196"/>
                <a:gridCol w="393816"/>
                <a:gridCol w="393816"/>
                <a:gridCol w="393816"/>
                <a:gridCol w="393816"/>
                <a:gridCol w="393816"/>
                <a:gridCol w="393816"/>
                <a:gridCol w="393816"/>
                <a:gridCol w="393816"/>
                <a:gridCol w="393816"/>
                <a:gridCol w="393816"/>
                <a:gridCol w="393816"/>
                <a:gridCol w="1977286"/>
              </a:tblGrid>
              <a:tr h="1219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№ скважины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Параметры до монтажа РПМ-1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Параметры после монтажа РПМ-1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Дельта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Примечание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 smtClean="0">
                          <a:effectLst/>
                        </a:rPr>
                        <a:t>Q</a:t>
                      </a:r>
                      <a:r>
                        <a:rPr lang="ru-RU" sz="700" u="none" strike="noStrike" dirty="0" smtClean="0">
                          <a:effectLst/>
                        </a:rPr>
                        <a:t>жидкости </a:t>
                      </a:r>
                      <a:r>
                        <a:rPr lang="ru-RU" sz="700" u="none" strike="noStrike" dirty="0">
                          <a:effectLst/>
                        </a:rPr>
                        <a:t>м3/сут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Q</a:t>
                      </a:r>
                      <a:r>
                        <a:rPr lang="ru-RU" sz="700" u="none" strike="noStrike" dirty="0">
                          <a:effectLst/>
                        </a:rPr>
                        <a:t>нефти тн/сут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Q</a:t>
                      </a:r>
                      <a:r>
                        <a:rPr lang="ru-RU" sz="700" u="none" strike="noStrike" dirty="0">
                          <a:effectLst/>
                        </a:rPr>
                        <a:t>газ </a:t>
                      </a:r>
                      <a:r>
                        <a:rPr lang="ru-RU" sz="700" u="none" strike="noStrike" dirty="0" smtClean="0">
                          <a:effectLst/>
                        </a:rPr>
                        <a:t>тыс. м3/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ЗСП шт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Давление на приеме атм.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жидкости </a:t>
                      </a:r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м3/сут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нефти тн/сут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7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газ.тыс</a:t>
                      </a:r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м3/сут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ЗСП шт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Давление на приеме атм.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Q</a:t>
                      </a:r>
                      <a:r>
                        <a:rPr lang="ru-RU" sz="700" u="none" strike="noStrike" dirty="0" smtClean="0">
                          <a:effectLst/>
                        </a:rPr>
                        <a:t>жидкости </a:t>
                      </a:r>
                      <a:r>
                        <a:rPr lang="ru-RU" sz="700" u="none" strike="noStrike" dirty="0">
                          <a:effectLst/>
                        </a:rPr>
                        <a:t>м3/сут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Q</a:t>
                      </a:r>
                      <a:r>
                        <a:rPr lang="ru-RU" sz="700" u="none" strike="noStrike" dirty="0">
                          <a:effectLst/>
                        </a:rPr>
                        <a:t>нефти тн/сут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Q</a:t>
                      </a:r>
                      <a:r>
                        <a:rPr lang="ru-RU" sz="700" u="none" strike="noStrike" dirty="0">
                          <a:effectLst/>
                        </a:rPr>
                        <a:t>газ </a:t>
                      </a:r>
                      <a:r>
                        <a:rPr lang="ru-RU" sz="700" u="none" strike="noStrike" dirty="0" smtClean="0">
                          <a:effectLst/>
                        </a:rPr>
                        <a:t>тыс. м3/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сут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ЗСП шт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Давление на приеме атм.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0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№2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57,8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49,3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-27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-31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</a:t>
                      </a:r>
                      <a:r>
                        <a:rPr lang="ru-RU" sz="700" u="none" strike="noStrike" baseline="0" dirty="0" smtClean="0">
                          <a:effectLst/>
                        </a:rPr>
                        <a:t> РПМ 1.09.203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0409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№7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187,25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68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205,6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0,8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99357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ОПИ август 2021 года. </a:t>
                      </a:r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13.08.21 (ЗСП за 21год)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10,4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148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132,0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27.02.23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143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52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292,7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149,7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21.02.23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894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35,1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88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-5,2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-6,6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Отрицательная </a:t>
                      </a:r>
                      <a:r>
                        <a:rPr lang="ru-RU" sz="700" u="none" strike="noStrike" dirty="0">
                          <a:effectLst/>
                        </a:rPr>
                        <a:t>динамика газа связана изменением способа замера с МЗУ на стационарную </a:t>
                      </a:r>
                      <a:r>
                        <a:rPr lang="ru-RU" sz="700" u="none" strike="noStrike" dirty="0" smtClean="0">
                          <a:effectLst/>
                        </a:rPr>
                        <a:t>замерную ОЗНА </a:t>
                      </a:r>
                      <a:r>
                        <a:rPr lang="ru-RU" sz="700" u="none" strike="noStrike" dirty="0">
                          <a:effectLst/>
                        </a:rPr>
                        <a:t>VX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03.03.23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16,2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66,7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21,9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14.04.23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74,7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-20,7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21.04.23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21,7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7,4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62,6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30,6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23,2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-47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-2,6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27.04.23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28,8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54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57,3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-4,6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06.05.23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161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14,9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06.05.23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55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17,0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167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62,3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dirty="0" smtClean="0"/>
                        <a:t>8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dirty="0" smtClean="0"/>
                        <a:t>-107,9</a:t>
                      </a:r>
                      <a:endParaRPr lang="ru-RU" sz="700" dirty="0"/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dirty="0" smtClean="0"/>
                        <a:t>-32</a:t>
                      </a:r>
                      <a:endParaRPr lang="ru-RU" sz="700" dirty="0"/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dirty="0" smtClean="0"/>
                        <a:t>-12,4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Запуск в работу 28.07.29. Отрицательная динамика по ПНГ</a:t>
                      </a:r>
                      <a:r>
                        <a:rPr lang="ru-RU" sz="700" u="none" strike="noStrike" baseline="0" dirty="0" smtClean="0">
                          <a:effectLst/>
                        </a:rPr>
                        <a:t> связана осложненным глушением перед постановкой КРС, возможно изменение фильтрационных характеристик.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894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34,9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8,1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81,2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74,4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6,6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-6,8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Экономическая выгода за счет уход от использования ингибитора. 12.04 остановили закачку ИГО получили 4 ЗСП до монтажа РПМ-1 03.05.2023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93992"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№14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52,7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9,5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62,2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0,7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Экономическая выгода за счет уход от использования ингибитора. Снижение </a:t>
                      </a:r>
                      <a:r>
                        <a:rPr lang="ru-RU" sz="700" u="none" strike="noStrike" dirty="0">
                          <a:effectLst/>
                        </a:rPr>
                        <a:t>Рзатруб, рост </a:t>
                      </a:r>
                      <a:r>
                        <a:rPr lang="ru-RU" sz="700" u="none" strike="noStrike" dirty="0" err="1" smtClean="0">
                          <a:effectLst/>
                        </a:rPr>
                        <a:t>Рпр</a:t>
                      </a:r>
                      <a:r>
                        <a:rPr lang="ru-RU" sz="700" u="none" strike="noStrike" dirty="0" smtClean="0">
                          <a:effectLst/>
                        </a:rPr>
                        <a:t>.</a:t>
                      </a:r>
                      <a:r>
                        <a:rPr lang="ru-RU" sz="700" u="none" strike="noStrike" baseline="0" dirty="0" smtClean="0">
                          <a:effectLst/>
                        </a:rPr>
                        <a:t> Что позволило изменить режим работы УЭЦН с 53 до 55 ГЦ</a:t>
                      </a:r>
                      <a:r>
                        <a:rPr lang="ru-RU" sz="700" u="none" strike="noStrike" dirty="0" smtClean="0">
                          <a:effectLst/>
                        </a:rPr>
                        <a:t>. Монтаж </a:t>
                      </a:r>
                      <a:r>
                        <a:rPr lang="ru-RU" sz="700" u="none" strike="noStrike" dirty="0">
                          <a:effectLst/>
                        </a:rPr>
                        <a:t>РПМ-1 08.06.23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97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 smtClean="0">
                          <a:effectLst/>
                        </a:rPr>
                        <a:t>391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-391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1" marR="5801" marT="5801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2160" y="738874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№10. Экономическая выгода</a:t>
            </a:r>
          </a:p>
          <a:p>
            <a:r>
              <a:rPr lang="ru-RU" sz="1100" dirty="0" smtClean="0"/>
              <a:t>В </a:t>
            </a:r>
            <a:r>
              <a:rPr lang="ru-RU" sz="1100" dirty="0"/>
              <a:t>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16,3т*7 баррелей=114,1 </a:t>
            </a:r>
            <a:r>
              <a:rPr lang="ru-RU" sz="1100" dirty="0"/>
              <a:t>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114,1 баррелей*60</a:t>
            </a:r>
            <a:r>
              <a:rPr lang="en-US" sz="1100" dirty="0" smtClean="0"/>
              <a:t>$</a:t>
            </a:r>
            <a:r>
              <a:rPr lang="ru-RU" sz="1100" dirty="0" smtClean="0"/>
              <a:t>=6846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6846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.=616140 </a:t>
            </a:r>
            <a:r>
              <a:rPr lang="ru-RU" sz="1100" dirty="0"/>
              <a:t>руб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818995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№9.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5,7т*7 баррелей=39,9 баррелей.</a:t>
            </a:r>
          </a:p>
          <a:p>
            <a:r>
              <a:rPr lang="ru-RU" sz="1100" dirty="0" smtClean="0"/>
              <a:t>39,9 баррелей*60</a:t>
            </a:r>
            <a:r>
              <a:rPr lang="en-US" sz="1100" dirty="0" smtClean="0"/>
              <a:t>$</a:t>
            </a:r>
            <a:r>
              <a:rPr lang="ru-RU" sz="1100" dirty="0" smtClean="0"/>
              <a:t>=2394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2394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.=215460 </a:t>
            </a:r>
            <a:r>
              <a:rPr lang="ru-RU" sz="1100" dirty="0"/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139" y="738875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№5.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5,6т*7 баррелей=39,2 барреля.</a:t>
            </a:r>
          </a:p>
          <a:p>
            <a:r>
              <a:rPr lang="ru-RU" sz="1100" dirty="0" smtClean="0"/>
              <a:t>39,2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=2352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2352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.=211680 </a:t>
            </a:r>
            <a:r>
              <a:rPr lang="ru-RU" sz="1100" dirty="0"/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08110"/>
            <a:ext cx="545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Экономическая выгода по состоянию цен на 2023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818995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№4.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36,5т*7 баррелей=255,5 барреля.</a:t>
            </a:r>
          </a:p>
          <a:p>
            <a:r>
              <a:rPr lang="ru-RU" sz="1100" dirty="0" smtClean="0"/>
              <a:t>255,5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 15330 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15330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.=1379700 </a:t>
            </a:r>
            <a:r>
              <a:rPr lang="ru-RU" sz="1100" dirty="0"/>
              <a:t>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446" y="1818994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№3.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6,8т*7 баррелей=47,6 барреля.</a:t>
            </a:r>
          </a:p>
          <a:p>
            <a:r>
              <a:rPr lang="ru-RU" sz="1100" dirty="0" smtClean="0"/>
              <a:t>47,6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=2856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2856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.=257040 </a:t>
            </a:r>
            <a:r>
              <a:rPr lang="ru-RU" sz="1100" dirty="0"/>
              <a:t>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738875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№1.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11,9т*7 баррелей=83,3 баррель.</a:t>
            </a:r>
          </a:p>
          <a:p>
            <a:r>
              <a:rPr lang="ru-RU" sz="1100" dirty="0" smtClean="0"/>
              <a:t>83,3 баррель*60</a:t>
            </a:r>
            <a:r>
              <a:rPr lang="en-US" sz="1100" dirty="0" smtClean="0"/>
              <a:t>$</a:t>
            </a:r>
            <a:r>
              <a:rPr lang="ru-RU" sz="1100" dirty="0" smtClean="0"/>
              <a:t>=4988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4988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.=449820 </a:t>
            </a:r>
            <a:r>
              <a:rPr lang="ru-RU" sz="1100" dirty="0"/>
              <a:t>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0139" y="2971123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</a:t>
            </a:r>
            <a:r>
              <a:rPr lang="ru-RU" sz="1100" dirty="0"/>
              <a:t>№</a:t>
            </a:r>
            <a:r>
              <a:rPr lang="ru-RU" sz="1100" dirty="0" smtClean="0"/>
              <a:t>11.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9,6т*7 баррелей=67,2 барреля.</a:t>
            </a:r>
          </a:p>
          <a:p>
            <a:r>
              <a:rPr lang="ru-RU" sz="1100" dirty="0" smtClean="0"/>
              <a:t>67,2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=4032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4032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.=362880 </a:t>
            </a:r>
            <a:r>
              <a:rPr lang="ru-RU" sz="1100" dirty="0"/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3973918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. №13.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6,5т*7 баррелей=45,5 барреля.</a:t>
            </a:r>
          </a:p>
          <a:p>
            <a:r>
              <a:rPr lang="ru-RU" sz="1100" dirty="0" smtClean="0"/>
              <a:t>45,5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=2730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2730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.=245700 </a:t>
            </a:r>
            <a:r>
              <a:rPr lang="ru-RU" sz="1100" dirty="0"/>
              <a:t>руб</a:t>
            </a:r>
            <a:r>
              <a:rPr lang="ru-RU" sz="1100" dirty="0" smtClean="0"/>
              <a:t>. + </a:t>
            </a:r>
          </a:p>
          <a:p>
            <a:r>
              <a:rPr lang="ru-RU" sz="1100" dirty="0" smtClean="0"/>
              <a:t>100800руб/год за экономию на ингибитор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971122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Скв. №12.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0,2т*7 баррелей=1,4 барреля.</a:t>
            </a:r>
          </a:p>
          <a:p>
            <a:r>
              <a:rPr lang="ru-RU" sz="1100" dirty="0" smtClean="0"/>
              <a:t>1,4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=84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84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.=7560 руб. 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3973918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. №14.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10,3т*7 баррелей=72,1 барреля.</a:t>
            </a:r>
          </a:p>
          <a:p>
            <a:r>
              <a:rPr lang="ru-RU" sz="1100" dirty="0" smtClean="0"/>
              <a:t>72,1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=4326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4326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.=389340 </a:t>
            </a:r>
            <a:r>
              <a:rPr lang="ru-RU" sz="1100" dirty="0"/>
              <a:t>руб</a:t>
            </a:r>
            <a:r>
              <a:rPr lang="ru-RU" sz="1100" dirty="0" smtClean="0"/>
              <a:t>. + 120800руб/год за экономию на ингибитор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4010831"/>
            <a:ext cx="2808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№15.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/>
              <a:t>8</a:t>
            </a:r>
            <a:r>
              <a:rPr lang="ru-RU" sz="1100" dirty="0" smtClean="0"/>
              <a:t>т*7 баррелей=56 барреля.</a:t>
            </a:r>
          </a:p>
          <a:p>
            <a:r>
              <a:rPr lang="ru-RU" sz="1100" dirty="0" smtClean="0"/>
              <a:t>56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=3360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3360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.=302400 </a:t>
            </a:r>
            <a:r>
              <a:rPr lang="ru-RU" sz="1100" dirty="0"/>
              <a:t>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2971121"/>
            <a:ext cx="28803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/>
              <a:t>Скв</a:t>
            </a:r>
            <a:r>
              <a:rPr lang="ru-RU" sz="1100" dirty="0" smtClean="0"/>
              <a:t> №2. Экономическая выгода</a:t>
            </a:r>
          </a:p>
          <a:p>
            <a:r>
              <a:rPr lang="ru-RU" sz="1100" dirty="0"/>
              <a:t>В 1 т -7 баррелей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6т*7 баррелей=42 барреля.</a:t>
            </a:r>
          </a:p>
          <a:p>
            <a:r>
              <a:rPr lang="ru-RU" sz="1100" dirty="0" smtClean="0"/>
              <a:t>42 барреля*60</a:t>
            </a:r>
            <a:r>
              <a:rPr lang="en-US" sz="1100" dirty="0" smtClean="0"/>
              <a:t>$</a:t>
            </a:r>
            <a:r>
              <a:rPr lang="ru-RU" sz="1100" dirty="0" smtClean="0"/>
              <a:t>=2520</a:t>
            </a:r>
            <a:r>
              <a:rPr lang="en-US" sz="1100" dirty="0" smtClean="0"/>
              <a:t>$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2520</a:t>
            </a:r>
            <a:r>
              <a:rPr lang="en-US" sz="1100" dirty="0" smtClean="0"/>
              <a:t>$</a:t>
            </a:r>
            <a:r>
              <a:rPr lang="ru-RU" sz="1100" dirty="0" smtClean="0"/>
              <a:t>*90 </a:t>
            </a:r>
            <a:r>
              <a:rPr lang="ru-RU" sz="1100" dirty="0"/>
              <a:t>руб</a:t>
            </a:r>
            <a:r>
              <a:rPr lang="ru-RU" sz="1100" dirty="0" smtClean="0"/>
              <a:t>.=226800 </a:t>
            </a:r>
            <a:r>
              <a:rPr lang="ru-RU" sz="11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141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483" y="404664"/>
            <a:ext cx="864096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На основании ранее приведенных данных, внедрение РПМ-1 на месторождениях Западной Сибири и Крайнего Севера с целью определения эффективности работы на скважинах с осложненным  высоким газовым фактором (с добычей ПНГ свыше 100000 м3/</a:t>
            </a:r>
            <a:r>
              <a:rPr lang="ru-RU" sz="1500" dirty="0" err="1" smtClean="0"/>
              <a:t>сут</a:t>
            </a:r>
            <a:r>
              <a:rPr lang="ru-RU" sz="1500" dirty="0" smtClean="0"/>
              <a:t>) получили значительный эффект.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Так при анализе работы 12 скважин на которых была проведена установка РПМ-1 суммарная суточная добыча нефти увеличилась на 123 тонны в сутки.</a:t>
            </a:r>
          </a:p>
          <a:p>
            <a:pPr algn="just"/>
            <a:r>
              <a:rPr lang="ru-RU" sz="1500" dirty="0" smtClean="0"/>
              <a:t>Итого </a:t>
            </a:r>
            <a:r>
              <a:rPr lang="ru-RU" sz="1500" dirty="0" smtClean="0">
                <a:solidFill>
                  <a:srgbClr val="FF0000"/>
                </a:solidFill>
              </a:rPr>
              <a:t>4 664 520</a:t>
            </a:r>
            <a:r>
              <a:rPr lang="ru-RU" sz="1500" dirty="0" smtClean="0"/>
              <a:t> </a:t>
            </a:r>
            <a:r>
              <a:rPr lang="ru-RU" sz="1500" dirty="0"/>
              <a:t>руб. в сутки</a:t>
            </a:r>
            <a:endParaRPr lang="ru-RU" sz="1500" dirty="0" smtClean="0"/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Так же получили увеличение поступления попутного нефтяного газа в объеме 674885 кубических метров. Цена 1 м3 1,77 руб</a:t>
            </a:r>
            <a:r>
              <a:rPr lang="ru-RU" sz="1500" dirty="0"/>
              <a:t>. </a:t>
            </a:r>
            <a:r>
              <a:rPr lang="ru-RU" sz="1500" dirty="0" smtClean="0"/>
              <a:t>Итого </a:t>
            </a:r>
            <a:r>
              <a:rPr lang="ru-RU" sz="1500" dirty="0" smtClean="0">
                <a:solidFill>
                  <a:srgbClr val="FF0000"/>
                </a:solidFill>
              </a:rPr>
              <a:t>1 199 217</a:t>
            </a:r>
            <a:r>
              <a:rPr lang="ru-RU" sz="1500" dirty="0" smtClean="0"/>
              <a:t>руб.сут.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При анализе взяли в расчет финансовые потери на ЗСП по данным скважинам. Так в 2021 году до проведения ОПИ РПМ-1 на скважинах №6 и №7 количество ЗСП составило 9 и 7 соответственно. После монтажа РПМ-1 ушли от ЗСП. При обработке данных остальных 10 скважин взяли в расчет период 2022-2023 год.</a:t>
            </a:r>
          </a:p>
          <a:p>
            <a:pPr algn="just"/>
            <a:r>
              <a:rPr lang="ru-RU" sz="1500" dirty="0" smtClean="0"/>
              <a:t>Суммарное количество ЗСП по 12 скважинам  составило 373. Потери по 8 скважинам с монтажом РПМ-1 в 2023году, в период с 2022-2023год составили 1000 тонн</a:t>
            </a:r>
            <a:r>
              <a:rPr lang="ru-RU" sz="1500" dirty="0"/>
              <a:t>. Себестоимость реализуемой нефти (без амортизации, управленческих расходов и аренды основных фондов внутри группы) </a:t>
            </a:r>
            <a:r>
              <a:rPr lang="ru-RU" sz="1500" dirty="0" smtClean="0"/>
              <a:t> составляет 12000 руб. за тонну. Потери по ЗСП за 2022-2023 год до монтажа РПМ-1 составили </a:t>
            </a:r>
            <a:r>
              <a:rPr lang="ru-RU" sz="1500" dirty="0" smtClean="0">
                <a:solidFill>
                  <a:srgbClr val="FF0000"/>
                </a:solidFill>
              </a:rPr>
              <a:t>12 000 000</a:t>
            </a:r>
            <a:r>
              <a:rPr lang="ru-RU" sz="1500" dirty="0" smtClean="0"/>
              <a:t>.руб. (недополученная прибыль). Монтаж РПМ-1 решил проблему остановок скважин по ЗСП. Так же необходимо учесть затраты на проведение промывок для дегазации УЭЦН, 14000 руб. на одну промывку.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Экономический эффект составил </a:t>
            </a:r>
            <a:r>
              <a:rPr lang="ru-RU" sz="1500" dirty="0" smtClean="0">
                <a:solidFill>
                  <a:srgbClr val="FF0000"/>
                </a:solidFill>
              </a:rPr>
              <a:t>4 664 520</a:t>
            </a:r>
            <a:r>
              <a:rPr lang="ru-RU" sz="1500" dirty="0" smtClean="0"/>
              <a:t> </a:t>
            </a:r>
            <a:r>
              <a:rPr lang="ru-RU" sz="1500" dirty="0"/>
              <a:t>руб. в </a:t>
            </a:r>
            <a:r>
              <a:rPr lang="ru-RU" sz="1500" dirty="0" smtClean="0"/>
              <a:t>сутки по нефти</a:t>
            </a:r>
          </a:p>
          <a:p>
            <a:pPr algn="just"/>
            <a:r>
              <a:rPr lang="ru-RU" sz="1500" dirty="0"/>
              <a:t> </a:t>
            </a:r>
            <a:r>
              <a:rPr lang="ru-RU" sz="1500" dirty="0" smtClean="0"/>
              <a:t>                                                              </a:t>
            </a:r>
            <a:r>
              <a:rPr lang="ru-RU" sz="1500" dirty="0" smtClean="0">
                <a:solidFill>
                  <a:srgbClr val="FF0000"/>
                </a:solidFill>
              </a:rPr>
              <a:t>1 </a:t>
            </a:r>
            <a:r>
              <a:rPr lang="ru-RU" sz="1500" dirty="0">
                <a:solidFill>
                  <a:srgbClr val="FF0000"/>
                </a:solidFill>
              </a:rPr>
              <a:t>199 </a:t>
            </a:r>
            <a:r>
              <a:rPr lang="ru-RU" sz="1500" dirty="0" smtClean="0">
                <a:solidFill>
                  <a:srgbClr val="FF0000"/>
                </a:solidFill>
              </a:rPr>
              <a:t>217    </a:t>
            </a:r>
            <a:r>
              <a:rPr lang="ru-RU" sz="1500" dirty="0" smtClean="0"/>
              <a:t>руб. в сутки по газу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 smtClean="0"/>
              <a:t>Уход от потерь по ЗСП </a:t>
            </a:r>
            <a:r>
              <a:rPr lang="ru-RU" sz="1500" dirty="0">
                <a:solidFill>
                  <a:srgbClr val="FF0000"/>
                </a:solidFill>
              </a:rPr>
              <a:t>12 000 000</a:t>
            </a:r>
            <a:r>
              <a:rPr lang="ru-RU" sz="1500" dirty="0"/>
              <a:t>.руб. (недополученная прибыль</a:t>
            </a:r>
            <a:r>
              <a:rPr lang="ru-RU" sz="1500" dirty="0" smtClean="0"/>
              <a:t>) за 1,5 года</a:t>
            </a:r>
          </a:p>
          <a:p>
            <a:pPr algn="just"/>
            <a:r>
              <a:rPr lang="ru-RU" sz="1500" dirty="0" smtClean="0"/>
              <a:t>Уход от затрат на  проведение промывок за 2021-2023 год </a:t>
            </a:r>
            <a:r>
              <a:rPr lang="ru-RU" sz="1500" dirty="0" smtClean="0">
                <a:solidFill>
                  <a:srgbClr val="FF0000"/>
                </a:solidFill>
              </a:rPr>
              <a:t>2 648 000 руб.</a:t>
            </a:r>
            <a:endParaRPr lang="ru-RU" sz="1500" dirty="0">
              <a:solidFill>
                <a:srgbClr val="FF0000"/>
              </a:solidFill>
            </a:endParaRPr>
          </a:p>
          <a:p>
            <a:endParaRPr lang="ru-RU" sz="15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64784" y="70448"/>
            <a:ext cx="7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4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2808312" cy="648072"/>
          </a:xfrm>
        </p:spPr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Решение </a:t>
            </a:r>
            <a:r>
              <a:rPr lang="ru-RU" sz="18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проблемы.</a:t>
            </a:r>
            <a:endParaRPr lang="ru-RU" sz="1800" b="1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u="sng" dirty="0"/>
              <a:t>Принцип работы</a:t>
            </a:r>
            <a:r>
              <a:rPr lang="ru-RU" sz="1400" b="1" u="sng" dirty="0" smtClean="0"/>
              <a:t>: </a:t>
            </a:r>
          </a:p>
          <a:p>
            <a:pPr marL="0" indent="0">
              <a:buNone/>
            </a:pPr>
            <a:r>
              <a:rPr lang="ru-RU" sz="1400" dirty="0" smtClean="0"/>
              <a:t>Регулятор </a:t>
            </a:r>
            <a:r>
              <a:rPr lang="ru-RU" sz="1400" dirty="0"/>
              <a:t>перепада давления монтируется на скважине между газовым и линейным трубопроводами. Установка данного регулятора позволяет поддерживать избыточное давление в газовом трубопроводе по отношению к линейному с постоянной величиной (0,03-0,15 МПа), что позволит стабилизировать оптимальный динамический уровень </a:t>
            </a:r>
            <a:r>
              <a:rPr lang="ru-RU" sz="1400" dirty="0" smtClean="0"/>
              <a:t>жидкости </a:t>
            </a:r>
            <a:r>
              <a:rPr lang="ru-RU" sz="1400" dirty="0"/>
              <a:t>на приеме </a:t>
            </a:r>
            <a:r>
              <a:rPr lang="ru-RU" sz="1400" dirty="0" smtClean="0"/>
              <a:t>насоса.</a:t>
            </a:r>
          </a:p>
          <a:p>
            <a:pPr marL="0" indent="0">
              <a:buNone/>
            </a:pPr>
            <a:r>
              <a:rPr lang="ru-RU" sz="1400" b="1" u="sng" dirty="0" smtClean="0"/>
              <a:t>Плюсы:</a:t>
            </a:r>
          </a:p>
          <a:p>
            <a:pPr marL="0" indent="0">
              <a:buNone/>
            </a:pPr>
            <a:r>
              <a:rPr lang="ru-RU" sz="1400" dirty="0" smtClean="0"/>
              <a:t>-РПМ-1 в отличии от клапана который используется на сегодняшний день (КОШ 89) обеспечивает более эффективный сброс газа. </a:t>
            </a:r>
          </a:p>
          <a:p>
            <a:pPr marL="0" indent="0">
              <a:buNone/>
            </a:pPr>
            <a:r>
              <a:rPr lang="ru-RU" sz="1400" dirty="0" smtClean="0"/>
              <a:t>-Стабилизируется </a:t>
            </a:r>
            <a:r>
              <a:rPr lang="ru-RU" sz="1400" dirty="0"/>
              <a:t>работа электроцентробежного насоса</a:t>
            </a:r>
          </a:p>
          <a:p>
            <a:pPr marL="0" indent="0">
              <a:buNone/>
            </a:pPr>
            <a:r>
              <a:rPr lang="ru-RU" sz="1400" dirty="0"/>
              <a:t>- За счет постоянного сброса газа в линию, повышается устойчивость к замерзанию самого регулятора и снижаются внутрисменные потери по причине срыва подачи насоса. </a:t>
            </a:r>
          </a:p>
          <a:p>
            <a:pPr marL="0" indent="0">
              <a:buNone/>
            </a:pPr>
            <a:r>
              <a:rPr lang="ru-RU" sz="1400" dirty="0" smtClean="0"/>
              <a:t>-Высокий экономический эффект.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404664"/>
            <a:ext cx="5904656" cy="55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Внедрение РПМ-1 (регулятор перепада давления магнитный)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2331844" cy="24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56992"/>
            <a:ext cx="8595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Скв. №</a:t>
            </a:r>
            <a:r>
              <a:rPr lang="en-US" sz="1000" dirty="0" smtClean="0"/>
              <a:t>7</a:t>
            </a:r>
            <a:r>
              <a:rPr lang="ru-RU" sz="1000" dirty="0" smtClean="0"/>
              <a:t>.</a:t>
            </a:r>
          </a:p>
          <a:p>
            <a:pPr algn="just"/>
            <a:r>
              <a:rPr lang="ru-RU" sz="1000" dirty="0" smtClean="0"/>
              <a:t>Скважина №7 </a:t>
            </a:r>
            <a:r>
              <a:rPr lang="ru-RU" sz="1000" dirty="0"/>
              <a:t>до 08.08.2021 работала на режиме Ож- 47мЗ/сут, </a:t>
            </a:r>
            <a:r>
              <a:rPr lang="en-US" sz="1000" dirty="0"/>
              <a:t>Qr-</a:t>
            </a:r>
            <a:r>
              <a:rPr lang="ru-RU" sz="1000" dirty="0"/>
              <a:t>182514мЗ/сут, Рзаб-98,1атм., </a:t>
            </a:r>
            <a:r>
              <a:rPr lang="ru-RU" sz="1000" dirty="0" smtClean="0"/>
              <a:t>Рз-39 атм</a:t>
            </a:r>
            <a:r>
              <a:rPr lang="ru-RU" sz="1000" dirty="0"/>
              <a:t>. После закрытия 2-ого затруба и установки внутренних элементов в обратный клапан, получили дополнительный объем по жидкости до 73 мЗ/сут., полученный перетоком из затрубного пространства на прием насоса за счет «выдавливания» затрубным давлением, также зафиксировали уменьшение добываемого газа до 121353 мЗ/сут. и повышение давления в затрубе до 53,0 атм., на забое 114,1атм., что привело к неоднократному срыву подачи и внутрисменным потерям. За месяц до проведения ОПИ было 7 остановок по причине ЗСП, внутрисменные потери составили суммарно по времени 26 ч. 33 мин. (Таблица №4). 13.08.2021 был произведен монтаж регулятора перепада давления магнитного РПМ-1 в соответствии с утвержденной программой ОПИ и запуск. Согласно замерам за 16.08.21 был зафиксирован прирост по жидкости (51 мЗ/сут) и газу (188474 мЗ/сут.), а также уменьшение давления в затрубном пространстве до 33 атм. и снижение забойного давления до 93 атм., что позволило стабилизировать работу УЭЦН на своей рабочей частоте и предотвратило риск срыва подачи. 22.08.2021 были произведены работы по увеличению проходного сечения РПМ-1 на 5 мм, по замеру были зафиксировано увеличение </a:t>
            </a:r>
            <a:r>
              <a:rPr lang="en-US" sz="1000" dirty="0"/>
              <a:t>Qr </a:t>
            </a:r>
            <a:r>
              <a:rPr lang="ru-RU" sz="1000" dirty="0"/>
              <a:t>до 229303 мЗ/сут., уменьшение Рз до 29 атм. и Рзаб до 89,3 атм. при рабочей частоте в 60 </a:t>
            </a:r>
            <a:r>
              <a:rPr lang="ru-RU" sz="1000" dirty="0" smtClean="0"/>
              <a:t>Гц. </a:t>
            </a:r>
            <a:r>
              <a:rPr lang="ru-RU" sz="1000" dirty="0"/>
              <a:t>Согласно замерам в период с 22.08.2021 по 17.10.2021 уменьшились показатели Рб до 24атм., Рз до </a:t>
            </a:r>
            <a:r>
              <a:rPr lang="ru-RU" sz="1000" dirty="0" smtClean="0"/>
              <a:t>30 атм</a:t>
            </a:r>
            <a:r>
              <a:rPr lang="ru-RU" sz="1000" dirty="0"/>
              <a:t>., Рд до 55атм. и Рзаб до 85,2атм. </a:t>
            </a:r>
            <a:r>
              <a:rPr lang="ru-RU" sz="1000" dirty="0" smtClean="0"/>
              <a:t> </a:t>
            </a:r>
            <a:r>
              <a:rPr lang="ru-RU" sz="1000" dirty="0"/>
              <a:t>Отсутствие пророста по дебиту жидкости за период ОПИ связано с выходом скважины на стабильный режим работы. Скважина показала существенный потенциал за счет роста добычи газа (до 281871 мЗ/сут.). По данной скважине эффективность применения РПМ-1 подтверждается, ОПИ прошло успешно.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77634"/>
            <a:ext cx="6982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ОПИ РПМ-1 </a:t>
            </a:r>
            <a:r>
              <a:rPr lang="ru-RU" sz="1400" dirty="0" smtClean="0"/>
              <a:t>2023 </a:t>
            </a:r>
            <a:r>
              <a:rPr lang="ru-RU" sz="1400" dirty="0" smtClean="0"/>
              <a:t>года на месторождениях Западной </a:t>
            </a:r>
            <a:r>
              <a:rPr lang="ru-RU" sz="1400" dirty="0" smtClean="0"/>
              <a:t>Сибири и районах Крайнего Севера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908720"/>
            <a:ext cx="8280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 smtClean="0"/>
              <a:t>Скв</a:t>
            </a:r>
            <a:r>
              <a:rPr lang="ru-RU" sz="1000" dirty="0"/>
              <a:t>. </a:t>
            </a:r>
            <a:r>
              <a:rPr lang="ru-RU" sz="1000" dirty="0" smtClean="0"/>
              <a:t>№6.</a:t>
            </a:r>
            <a:endParaRPr lang="ru-RU" sz="1000" dirty="0"/>
          </a:p>
          <a:p>
            <a:pPr algn="just"/>
            <a:r>
              <a:rPr lang="ru-RU" sz="1000" dirty="0"/>
              <a:t>Скважина </a:t>
            </a:r>
            <a:r>
              <a:rPr lang="ru-RU" sz="1000" dirty="0" smtClean="0"/>
              <a:t>№6 до </a:t>
            </a:r>
            <a:r>
              <a:rPr lang="ru-RU" sz="1000" dirty="0"/>
              <a:t>18.08.2021 работала не стабильно, был высокий газовый фактор, что приводило к срыву подачи и остановке скважины. Режим на август Ож- 18мЗ/сут, </a:t>
            </a:r>
            <a:r>
              <a:rPr lang="en-US" sz="1000" dirty="0"/>
              <a:t>Qr-</a:t>
            </a:r>
            <a:r>
              <a:rPr lang="ru-RU" sz="1000" dirty="0"/>
              <a:t>277508мЗ/сут, Рзаб-131,6атм., Рз- 56,0атм. После закрытия 2-ого затруба и установки внутренних элементов в обратный клапан, получили Ож- 23 мЗ/сут., Ог-74981мЗ/сут. и повышение давления в затрубе до 73 атм. и на забое до 148,2 атм., что незамедлительно привело к срыву подачи и внутрисменным потерям. За месяц до проведения ОПИ было 9 остановок по причине ЗСП, внутрисменные потери составили суммарно по времени 24 ч. 33 мин. </a:t>
            </a:r>
            <a:r>
              <a:rPr lang="ru-RU" sz="1000" dirty="0" smtClean="0"/>
              <a:t>18.08.21 </a:t>
            </a:r>
            <a:r>
              <a:rPr lang="ru-RU" sz="1000" dirty="0"/>
              <a:t>был произведен монтаж регулятора перепада давления магнитного РПМ-1 в соответствии с утвержденной программой ОПИ и запуск. Согласно замерам за 19.08.21 был зафиксирован прирост по жидкости (62 мЗ/сут) и газу (368158 мЗ/сут.), а также уменьшение давления в затрубном пространстве до 50 атм. и на забое до 126,2 атм., что позволило стабилизировать работу УЭЦН на своей рабочей частоте 58 </a:t>
            </a:r>
            <a:r>
              <a:rPr lang="ru-RU" sz="1000" dirty="0" smtClean="0"/>
              <a:t>Гц. 01.09.2021 </a:t>
            </a:r>
            <a:r>
              <a:rPr lang="ru-RU" sz="1000" dirty="0"/>
              <a:t>были произведены работы по увеличению проходного сечения РПМ-1 на 5 мм, по замеру были зафиксировано увеличение </a:t>
            </a:r>
            <a:r>
              <a:rPr lang="en-US" sz="1000" dirty="0"/>
              <a:t>Qr </a:t>
            </a:r>
            <a:r>
              <a:rPr lang="ru-RU" sz="1000" dirty="0"/>
              <a:t>до 349379 мЗ/сут., уменьшение Рз до 39,8 атм. и Рзаб до 117,9 атм. при рабочей частоте в 58 Гц </a:t>
            </a:r>
            <a:r>
              <a:rPr lang="ru-RU" sz="1000" dirty="0" smtClean="0"/>
              <a:t>. Согласно </a:t>
            </a:r>
            <a:r>
              <a:rPr lang="ru-RU" sz="1000" dirty="0"/>
              <a:t>замерам в период с 01.09.2021 по 17.10.2021 уменшились показатели Рз до 37атм., Рб до 22атм., Рд до 51атм. и Рзаб до 112.9атм. </a:t>
            </a:r>
          </a:p>
        </p:txBody>
      </p:sp>
    </p:spTree>
    <p:extLst>
      <p:ext uri="{BB962C8B-B14F-4D97-AF65-F5344CB8AC3E}">
        <p14:creationId xmlns:p14="http://schemas.microsoft.com/office/powerpoint/2010/main" val="39394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ANetsvetaev\Desktop\Паспорт ППЭ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t="8942" r="37552" b="8124"/>
          <a:stretch/>
        </p:blipFill>
        <p:spPr bwMode="auto">
          <a:xfrm>
            <a:off x="1475656" y="116632"/>
            <a:ext cx="6464066" cy="66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03080"/>
              </p:ext>
            </p:extLst>
          </p:nvPr>
        </p:nvGraphicFramePr>
        <p:xfrm>
          <a:off x="107504" y="2566669"/>
          <a:ext cx="8928992" cy="429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1656656" y="2515079"/>
            <a:ext cx="1512168" cy="720080"/>
          </a:xfrm>
          <a:prstGeom prst="wedgeRoundRectCallout">
            <a:avLst>
              <a:gd name="adj1" fmla="val -24805"/>
              <a:gd name="adj2" fmla="val 1508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0" dirty="0" smtClean="0"/>
              <a:t>Отбили второй затруб. Привели работу скважины в соответствии с проектом , начало работ по монтажу РПМ</a:t>
            </a:r>
            <a:endParaRPr lang="ru-RU" sz="9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796136" y="5006148"/>
            <a:ext cx="1368152" cy="576064"/>
          </a:xfrm>
          <a:prstGeom prst="wedgeRoundRectCallout">
            <a:avLst>
              <a:gd name="adj1" fmla="val -59960"/>
              <a:gd name="adj2" fmla="val -15043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Окончание монтажа РПМ. Запуск скважины по проектной обвязке</a:t>
            </a:r>
            <a:endParaRPr lang="ru-RU" sz="9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995936" y="5685978"/>
            <a:ext cx="1944217" cy="288032"/>
          </a:xfrm>
          <a:prstGeom prst="wedgeRoundRectCallout">
            <a:avLst>
              <a:gd name="adj1" fmla="val -20275"/>
              <a:gd name="adj2" fmla="val -522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Работы по монтажу РПМ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6632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. №4</a:t>
            </a:r>
          </a:p>
          <a:p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915817" y="3429000"/>
            <a:ext cx="3024336" cy="432047"/>
          </a:xfrm>
          <a:prstGeom prst="wedgeRoundRectCallout">
            <a:avLst>
              <a:gd name="adj1" fmla="val -40157"/>
              <a:gd name="adj2" fmla="val 2288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прекращение фонтанирования, запуск ЭЦН, возобновление фонтанирования, остановка ЭЦН</a:t>
            </a:r>
            <a:endParaRPr lang="ru-RU" sz="9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83760" y="2505971"/>
            <a:ext cx="1764704" cy="616900"/>
          </a:xfrm>
          <a:prstGeom prst="wedgeRoundRectCallout">
            <a:avLst>
              <a:gd name="adj1" fmla="val -41149"/>
              <a:gd name="adj2" fmla="val 728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</a:t>
            </a:r>
            <a:r>
              <a:rPr lang="ru-RU" sz="900" dirty="0"/>
              <a:t>прекращение фонтанирования, </a:t>
            </a:r>
            <a:r>
              <a:rPr lang="ru-RU" sz="900" dirty="0" err="1" smtClean="0"/>
              <a:t>скв</a:t>
            </a:r>
            <a:r>
              <a:rPr lang="ru-RU" sz="900" dirty="0" smtClean="0"/>
              <a:t>. №5 </a:t>
            </a:r>
            <a:r>
              <a:rPr lang="ru-RU" sz="900" dirty="0"/>
              <a:t>приведение режима работы к проектному соответствию </a:t>
            </a:r>
          </a:p>
        </p:txBody>
      </p:sp>
      <p:pic>
        <p:nvPicPr>
          <p:cNvPr id="11" name="Picture 2" descr="C:\Users\AANetsvetaev\Desktop\7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4478"/>
            <a:ext cx="8064897" cy="196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372200" y="4581128"/>
            <a:ext cx="1944216" cy="207971"/>
          </a:xfrm>
          <a:prstGeom prst="wedgeRoundRectCallout">
            <a:avLst>
              <a:gd name="adj1" fmla="val 34358"/>
              <a:gd name="adj2" fmla="val -15184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 err="1" smtClean="0"/>
              <a:t>Скв</a:t>
            </a:r>
            <a:r>
              <a:rPr lang="ru-RU" sz="900" dirty="0" smtClean="0"/>
              <a:t>. №2 проведение ПГО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244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</a:t>
            </a:r>
            <a:r>
              <a:rPr lang="ru-RU" sz="1400" b="1" u="sng" dirty="0" err="1" smtClean="0"/>
              <a:t>Скв</a:t>
            </a:r>
            <a:r>
              <a:rPr lang="ru-RU" sz="1400" b="1" u="sng" dirty="0" smtClean="0"/>
              <a:t>. №4 </a:t>
            </a:r>
            <a:r>
              <a:rPr lang="ru-RU" sz="1400" dirty="0" smtClean="0"/>
              <a:t>после </a:t>
            </a:r>
            <a:r>
              <a:rPr lang="ru-RU" sz="1400" dirty="0"/>
              <a:t>ЗБС 21.10.2020г была запущена с параметрами 116м3-91,9т-6%, </a:t>
            </a:r>
            <a:r>
              <a:rPr lang="en-US" sz="1400" dirty="0"/>
              <a:t>Q</a:t>
            </a:r>
            <a:r>
              <a:rPr lang="ru-RU" sz="1400" dirty="0"/>
              <a:t>г=191850м3/сут. (ГФ=2088м3/т) Рпр=115,6атм</a:t>
            </a:r>
          </a:p>
          <a:p>
            <a:pPr algn="just"/>
            <a:r>
              <a:rPr lang="ru-RU" sz="1400" dirty="0" smtClean="0"/>
              <a:t> В </a:t>
            </a:r>
            <a:r>
              <a:rPr lang="ru-RU" sz="1400" dirty="0"/>
              <a:t>процессе эксплуатации дебит постепенно снизился до 33м3-26,4т-5% с ростом </a:t>
            </a:r>
            <a:r>
              <a:rPr lang="en-US" sz="1400" dirty="0"/>
              <a:t>Q</a:t>
            </a:r>
            <a:r>
              <a:rPr lang="ru-RU" sz="1400" dirty="0"/>
              <a:t>г=223605м3/сут (ГФ=8461м3/т) Рпр=98,5атм. Снижение обуславливается ростом дебита газа (прорывом) с оттеснением от забоя жидкой фазы. Фазовая проницаемость по газу больше фазовой проницаемости по нефти.</a:t>
            </a:r>
          </a:p>
          <a:p>
            <a:pPr algn="just"/>
            <a:r>
              <a:rPr lang="ru-RU" sz="1400" dirty="0" smtClean="0"/>
              <a:t> На </a:t>
            </a:r>
            <a:r>
              <a:rPr lang="ru-RU" sz="1400" dirty="0"/>
              <a:t>момент установки РПМ-1 дебит составил 13м3-10,4т-5% </a:t>
            </a:r>
            <a:r>
              <a:rPr lang="en-US" sz="1400" dirty="0"/>
              <a:t>Q</a:t>
            </a:r>
            <a:r>
              <a:rPr lang="ru-RU" sz="1400" dirty="0"/>
              <a:t>г=148002м3/сут (ГФ=14231м3/т). Рпр=69атм Скважина эксплуатировалась с полностью разжатым затрубным пространством. Выход по затрубному пространству - газ</a:t>
            </a:r>
          </a:p>
          <a:p>
            <a:pPr algn="just"/>
            <a:r>
              <a:rPr lang="ru-RU" sz="1400" dirty="0" smtClean="0"/>
              <a:t> При </a:t>
            </a:r>
            <a:r>
              <a:rPr lang="ru-RU" sz="1400" dirty="0"/>
              <a:t>установки обратного </a:t>
            </a:r>
            <a:r>
              <a:rPr lang="ru-RU" sz="1400" dirty="0" smtClean="0"/>
              <a:t>клапана «Корвет» </a:t>
            </a:r>
            <a:r>
              <a:rPr lang="ru-RU" sz="1400" dirty="0"/>
              <a:t>отмечалось снижение дебита до 6м3-4,8т-5% </a:t>
            </a:r>
            <a:r>
              <a:rPr lang="en-US" sz="1400" dirty="0"/>
              <a:t>Q</a:t>
            </a:r>
            <a:r>
              <a:rPr lang="ru-RU" sz="1400" dirty="0"/>
              <a:t>г=188133м3/сут (ГФ=39154м3/т) Рпр=76атм ,  замерзание ОК и отключение ЭЦН по ЗСП</a:t>
            </a:r>
          </a:p>
          <a:p>
            <a:pPr algn="just"/>
            <a:r>
              <a:rPr lang="ru-RU" sz="1400" dirty="0" smtClean="0"/>
              <a:t> После </a:t>
            </a:r>
            <a:r>
              <a:rPr lang="ru-RU" sz="1400" dirty="0"/>
              <a:t>установки РПМ-1 работа ГНО стабилизировалась, дебит составил 14м3-11,2т-5% </a:t>
            </a:r>
            <a:r>
              <a:rPr lang="en-US" sz="1400" dirty="0"/>
              <a:t>Q</a:t>
            </a:r>
            <a:r>
              <a:rPr lang="ru-RU" sz="1400" dirty="0"/>
              <a:t>г=116494м3/сут (ГФ=10390м3/т). </a:t>
            </a:r>
            <a:r>
              <a:rPr lang="ru-RU" sz="1400" dirty="0" smtClean="0"/>
              <a:t>Рпр=69атм (слайд 4)</a:t>
            </a:r>
            <a:endParaRPr lang="ru-RU" sz="1400" dirty="0"/>
          </a:p>
          <a:p>
            <a:pPr algn="just"/>
            <a:r>
              <a:rPr lang="ru-RU" sz="1400" dirty="0" smtClean="0"/>
              <a:t> Все </a:t>
            </a:r>
            <a:r>
              <a:rPr lang="ru-RU" sz="1400" dirty="0"/>
              <a:t>замеры производились передвижными замерными установками (ОЗНА, </a:t>
            </a:r>
            <a:r>
              <a:rPr lang="ru-RU" sz="1400" dirty="0" smtClean="0"/>
              <a:t>ШЛЮМБЕРЖЕ, оснащёнными </a:t>
            </a:r>
            <a:r>
              <a:rPr lang="ru-RU" sz="1400" dirty="0"/>
              <a:t>трубками </a:t>
            </a:r>
            <a:r>
              <a:rPr lang="ru-RU" sz="1400" dirty="0" smtClean="0"/>
              <a:t>Вентури).</a:t>
            </a:r>
            <a:endParaRPr lang="ru-RU" sz="1400" dirty="0"/>
          </a:p>
          <a:p>
            <a:pPr algn="just"/>
            <a:r>
              <a:rPr lang="ru-RU" sz="1400" dirty="0" smtClean="0"/>
              <a:t> На </a:t>
            </a:r>
            <a:r>
              <a:rPr lang="ru-RU" sz="1400" dirty="0"/>
              <a:t>текущий момент скважина работает через ЭЦН и фонтаном по затрубному пространству  газожидкостной смеси. Замеренный через стационарную замерную установку БИОИ (массомер) дебит составил 93м3-76т при обводнённости 3% при Рпр=68атм.</a:t>
            </a:r>
          </a:p>
          <a:p>
            <a:pPr algn="just"/>
            <a:r>
              <a:rPr lang="ru-RU" sz="1400" dirty="0" smtClean="0"/>
              <a:t> Рост </a:t>
            </a:r>
            <a:r>
              <a:rPr lang="ru-RU" sz="1400" dirty="0"/>
              <a:t>дебита по жидкости связан с оттеснением попутного  газа от призабойной зоны пласта  и постепенным замещением газа в затрубном пространстве газожидкостной смесью (рост Рпр с 68атм на момент </a:t>
            </a:r>
            <a:r>
              <a:rPr lang="ru-RU" sz="1400" dirty="0" smtClean="0"/>
              <a:t>запуска  РПМ-1 в работу </a:t>
            </a:r>
            <a:r>
              <a:rPr lang="ru-RU" sz="1400" dirty="0"/>
              <a:t>до 73атм к моменту выхода скважины на ФПЗ) и общим снижением поступления газа из пласта. </a:t>
            </a:r>
            <a:r>
              <a:rPr lang="ru-RU" sz="1400" dirty="0" smtClean="0"/>
              <a:t>До установки РПМ-1 </a:t>
            </a:r>
            <a:r>
              <a:rPr lang="en-US" sz="1400" dirty="0"/>
              <a:t>Q</a:t>
            </a:r>
            <a:r>
              <a:rPr lang="ru-RU" sz="1400" dirty="0" smtClean="0"/>
              <a:t>ж=13 </a:t>
            </a:r>
            <a:r>
              <a:rPr lang="ru-RU" sz="1400" dirty="0"/>
              <a:t>м3/сут, </a:t>
            </a:r>
            <a:r>
              <a:rPr lang="en-US" sz="1400" dirty="0"/>
              <a:t>Q</a:t>
            </a:r>
            <a:r>
              <a:rPr lang="ru-RU" sz="1400" dirty="0" smtClean="0"/>
              <a:t>н=10 т/сут. После запуска РПМ-1 в работу </a:t>
            </a:r>
            <a:r>
              <a:rPr lang="en-US" sz="1400" dirty="0"/>
              <a:t>Q</a:t>
            </a:r>
            <a:r>
              <a:rPr lang="ru-RU" sz="1400" dirty="0" smtClean="0"/>
              <a:t>ж=14 </a:t>
            </a:r>
            <a:r>
              <a:rPr lang="ru-RU" sz="1400" dirty="0"/>
              <a:t>м3/сут, </a:t>
            </a:r>
            <a:r>
              <a:rPr lang="en-US" sz="1400" dirty="0"/>
              <a:t>Q</a:t>
            </a:r>
            <a:r>
              <a:rPr lang="ru-RU" sz="1400" dirty="0" smtClean="0"/>
              <a:t>н=11,5 т/сут. К </a:t>
            </a:r>
            <a:r>
              <a:rPr lang="ru-RU" sz="1400" dirty="0"/>
              <a:t>моменту выхода скважины на </a:t>
            </a:r>
            <a:r>
              <a:rPr lang="ru-RU" sz="1400" dirty="0" smtClean="0"/>
              <a:t>ФПЗ </a:t>
            </a:r>
            <a:r>
              <a:rPr lang="en-US" sz="1400" dirty="0"/>
              <a:t>Q</a:t>
            </a:r>
            <a:r>
              <a:rPr lang="ru-RU" sz="1400" dirty="0" smtClean="0"/>
              <a:t>ж=93 </a:t>
            </a:r>
            <a:r>
              <a:rPr lang="ru-RU" sz="1400" dirty="0"/>
              <a:t>м3/сут, </a:t>
            </a:r>
            <a:r>
              <a:rPr lang="en-US" sz="1400" dirty="0"/>
              <a:t>Q</a:t>
            </a:r>
            <a:r>
              <a:rPr lang="ru-RU" sz="1400" dirty="0" smtClean="0"/>
              <a:t>н=76 т/сут. На данный момент </a:t>
            </a:r>
            <a:r>
              <a:rPr lang="en-US" sz="1400" dirty="0"/>
              <a:t>Q</a:t>
            </a:r>
            <a:r>
              <a:rPr lang="ru-RU" sz="1400" dirty="0" smtClean="0"/>
              <a:t>ж=123 </a:t>
            </a:r>
            <a:r>
              <a:rPr lang="ru-RU" sz="1400" dirty="0"/>
              <a:t>м3/сут, </a:t>
            </a:r>
            <a:r>
              <a:rPr lang="en-US" sz="1400" dirty="0"/>
              <a:t>Q</a:t>
            </a:r>
            <a:r>
              <a:rPr lang="ru-RU" sz="1400" dirty="0" smtClean="0"/>
              <a:t>н=101,6 т/сут.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6229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Анализ работы </a:t>
            </a:r>
            <a:r>
              <a:rPr lang="ru-RU" dirty="0" err="1" smtClean="0"/>
              <a:t>скв</a:t>
            </a:r>
            <a:r>
              <a:rPr lang="ru-RU" dirty="0" smtClean="0"/>
              <a:t>. №4 на месторождении Западной Сибири</a:t>
            </a:r>
          </a:p>
        </p:txBody>
      </p:sp>
    </p:spTree>
    <p:extLst>
      <p:ext uri="{BB962C8B-B14F-4D97-AF65-F5344CB8AC3E}">
        <p14:creationId xmlns:p14="http://schemas.microsoft.com/office/powerpoint/2010/main" val="27851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427"/>
            <a:ext cx="68407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16632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Скв</a:t>
            </a:r>
            <a:r>
              <a:rPr lang="ru-RU" dirty="0" smtClean="0"/>
              <a:t>. №4</a:t>
            </a:r>
          </a:p>
          <a:p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16216" y="548680"/>
            <a:ext cx="1368152" cy="576064"/>
          </a:xfrm>
          <a:prstGeom prst="wedgeRoundRectCallout">
            <a:avLst>
              <a:gd name="adj1" fmla="val -55883"/>
              <a:gd name="adj2" fmla="val 1493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27.02.2022 Запуск РПМ-1 в работу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844824"/>
            <a:ext cx="6840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Рост </a:t>
            </a:r>
            <a:r>
              <a:rPr lang="en-US" sz="900" dirty="0" smtClean="0"/>
              <a:t>P</a:t>
            </a:r>
            <a:r>
              <a:rPr lang="ru-RU" sz="900" dirty="0" smtClean="0"/>
              <a:t>пр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127065"/>
            <a:ext cx="68407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Загрузка ПЭД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644" y="530120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По скважине №4 до монтажа РПМ-1 давление на приеме периодически росло. Наблюдались остановки по ЗСП, при работе с КОН «Корвет» После внедрения РПМ-1 наблюдается стремительное снижение давление на приеме.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659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ANetsvetaev\Desktop\9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389275"/>
            <a:ext cx="8712968" cy="21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016" y="50721"/>
            <a:ext cx="303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Изменение линейного давления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>
            <a:endCxn id="9" idx="0"/>
          </p:cNvCxnSpPr>
          <p:nvPr/>
        </p:nvCxnSpPr>
        <p:spPr>
          <a:xfrm flipH="1">
            <a:off x="4157585" y="447675"/>
            <a:ext cx="4843" cy="20590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32240" y="447675"/>
            <a:ext cx="0" cy="20590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8478" y="2506727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21.02 запуск </a:t>
            </a:r>
            <a:r>
              <a:rPr lang="ru-RU" sz="1100" dirty="0" err="1" smtClean="0"/>
              <a:t>скв</a:t>
            </a:r>
            <a:r>
              <a:rPr lang="ru-RU" sz="1100" dirty="0" smtClean="0"/>
              <a:t>. №1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597" y="2506727"/>
            <a:ext cx="1438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27.02 запуск </a:t>
            </a:r>
            <a:r>
              <a:rPr lang="ru-RU" sz="1100" dirty="0" err="1" smtClean="0"/>
              <a:t>скв</a:t>
            </a:r>
            <a:r>
              <a:rPr lang="ru-RU" sz="1100" dirty="0" smtClean="0"/>
              <a:t>. №4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154" y="2768337"/>
            <a:ext cx="5041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После запуска </a:t>
            </a:r>
            <a:r>
              <a:rPr lang="ru-RU" sz="1100" dirty="0" err="1" smtClean="0"/>
              <a:t>скв</a:t>
            </a:r>
            <a:r>
              <a:rPr lang="ru-RU" sz="1100" dirty="0" smtClean="0"/>
              <a:t>. №1 и №4 после монтажа ПРМ-1 наблюдаем повышения Рлин</a:t>
            </a:r>
          </a:p>
          <a:p>
            <a:r>
              <a:rPr lang="ru-RU" sz="1100" dirty="0" smtClean="0"/>
              <a:t>стабилизацию режима работы скважин.</a:t>
            </a:r>
            <a:endParaRPr lang="ru-RU" sz="1100" dirty="0"/>
          </a:p>
        </p:txBody>
      </p:sp>
      <p:pic>
        <p:nvPicPr>
          <p:cNvPr id="12" name="Picture 2" descr="C:\Users\AANetsvetaev\Desktop\РПМ\775 загруз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4" y="3861048"/>
            <a:ext cx="87129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671538" y="3861048"/>
            <a:ext cx="0" cy="24482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895" y="3388351"/>
            <a:ext cx="1482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Загрузка </a:t>
            </a:r>
            <a:r>
              <a:rPr lang="ru-RU" sz="1400" dirty="0" err="1" smtClean="0"/>
              <a:t>скв</a:t>
            </a:r>
            <a:r>
              <a:rPr lang="ru-RU" sz="1400" dirty="0" smtClean="0"/>
              <a:t>. №1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202" y="6315427"/>
            <a:ext cx="2140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Средняя загрузка ПЭД 30-31%</a:t>
            </a:r>
          </a:p>
          <a:p>
            <a:r>
              <a:rPr lang="ru-RU" sz="1200" dirty="0" smtClean="0"/>
              <a:t>            </a:t>
            </a:r>
            <a:r>
              <a:rPr lang="ru-RU" sz="1050" dirty="0" smtClean="0"/>
              <a:t>до монтажа РПМ-1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1738" y="6351835"/>
            <a:ext cx="214058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Средняя загрузка ПЭД 39-40%</a:t>
            </a:r>
          </a:p>
          <a:p>
            <a:r>
              <a:rPr lang="ru-RU" sz="1050" dirty="0"/>
              <a:t> </a:t>
            </a:r>
            <a:r>
              <a:rPr lang="ru-RU" sz="1050" dirty="0" smtClean="0"/>
              <a:t>          после монтажа РПМ-1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1638" y="5301208"/>
            <a:ext cx="1273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66FF33"/>
                </a:solidFill>
              </a:rPr>
              <a:t>Выход на режим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04" y="6322517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13.02.2023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6648" y="6339027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05.03.2023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99902" y="6313735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21.02.2023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3589" y="3440596"/>
            <a:ext cx="5497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После монтажа РПМ-1 наблюдается стабилизация работы скважины, рост загрузки ПЭД.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850240" y="6490334"/>
            <a:ext cx="1991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Запуск после монтажа РПМ</a:t>
            </a:r>
          </a:p>
        </p:txBody>
      </p:sp>
    </p:spTree>
    <p:extLst>
      <p:ext uri="{BB962C8B-B14F-4D97-AF65-F5344CB8AC3E}">
        <p14:creationId xmlns:p14="http://schemas.microsoft.com/office/powerpoint/2010/main" val="50435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Внутренний слайд с текстом">
  <a:themeElements>
    <a:clrScheme name="1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rgbClr val="92D05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8573</TotalTime>
  <Words>3983</Words>
  <Application>Microsoft Office PowerPoint</Application>
  <PresentationFormat>Экран (4:3)</PresentationFormat>
  <Paragraphs>522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Tahoma</vt:lpstr>
      <vt:lpstr>Тема Office</vt:lpstr>
      <vt:lpstr>8_Внутренний слайд с текстом</vt:lpstr>
      <vt:lpstr>Анализ внедрения РПМ-1</vt:lpstr>
      <vt:lpstr>Презентация PowerPoint</vt:lpstr>
      <vt:lpstr>Решение проблемы.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 Константин Владимирович</dc:creator>
  <cp:lastModifiedBy>Чернов Антон Сергеевич</cp:lastModifiedBy>
  <cp:revision>274</cp:revision>
  <cp:lastPrinted>2022-04-09T03:02:33Z</cp:lastPrinted>
  <dcterms:created xsi:type="dcterms:W3CDTF">2022-04-05T07:21:56Z</dcterms:created>
  <dcterms:modified xsi:type="dcterms:W3CDTF">2025-04-03T08:50:48Z</dcterms:modified>
</cp:coreProperties>
</file>